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79" r:id="rId2"/>
    <p:sldId id="361" r:id="rId3"/>
    <p:sldId id="290" r:id="rId4"/>
    <p:sldId id="377" r:id="rId5"/>
    <p:sldId id="320" r:id="rId6"/>
    <p:sldId id="291" r:id="rId7"/>
    <p:sldId id="322" r:id="rId8"/>
    <p:sldId id="323" r:id="rId9"/>
    <p:sldId id="343" r:id="rId10"/>
    <p:sldId id="294" r:id="rId11"/>
    <p:sldId id="375" r:id="rId12"/>
    <p:sldId id="325" r:id="rId13"/>
    <p:sldId id="344" r:id="rId14"/>
    <p:sldId id="351" r:id="rId15"/>
    <p:sldId id="348" r:id="rId16"/>
    <p:sldId id="345" r:id="rId17"/>
    <p:sldId id="346" r:id="rId18"/>
    <p:sldId id="349" r:id="rId19"/>
    <p:sldId id="350" r:id="rId20"/>
    <p:sldId id="347" r:id="rId21"/>
    <p:sldId id="380" r:id="rId22"/>
    <p:sldId id="365" r:id="rId23"/>
    <p:sldId id="364" r:id="rId24"/>
    <p:sldId id="381" r:id="rId25"/>
    <p:sldId id="352" r:id="rId26"/>
    <p:sldId id="366" r:id="rId27"/>
    <p:sldId id="368" r:id="rId28"/>
    <p:sldId id="355" r:id="rId29"/>
    <p:sldId id="356" r:id="rId30"/>
    <p:sldId id="353" r:id="rId31"/>
    <p:sldId id="354" r:id="rId32"/>
    <p:sldId id="369" r:id="rId33"/>
    <p:sldId id="370" r:id="rId34"/>
    <p:sldId id="359" r:id="rId35"/>
    <p:sldId id="360" r:id="rId36"/>
    <p:sldId id="376" r:id="rId37"/>
    <p:sldId id="298" r:id="rId38"/>
    <p:sldId id="340" r:id="rId39"/>
    <p:sldId id="371" r:id="rId40"/>
    <p:sldId id="372" r:id="rId41"/>
    <p:sldId id="373" r:id="rId42"/>
    <p:sldId id="1780" r:id="rId43"/>
    <p:sldId id="178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48733C-002D-449B-9591-FAE4EDCA6D45}" v="1" dt="2025-06-10T09:50:59.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3" autoAdjust="0"/>
    <p:restoredTop sz="94660"/>
  </p:normalViewPr>
  <p:slideViewPr>
    <p:cSldViewPr snapToGrid="0">
      <p:cViewPr varScale="1">
        <p:scale>
          <a:sx n="63" d="100"/>
          <a:sy n="63" d="100"/>
        </p:scale>
        <p:origin x="664" y="5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Adjanor-Doku" userId="4b102d02-cf13-4b3c-b1be-65733958ed09" providerId="ADAL" clId="{5248733C-002D-449B-9591-FAE4EDCA6D45}"/>
    <pc:docChg chg="modSld">
      <pc:chgData name="Charlotte Adjanor-Doku" userId="4b102d02-cf13-4b3c-b1be-65733958ed09" providerId="ADAL" clId="{5248733C-002D-449B-9591-FAE4EDCA6D45}" dt="2025-06-10T09:51:03.128" v="1" actId="1076"/>
      <pc:docMkLst>
        <pc:docMk/>
      </pc:docMkLst>
      <pc:sldChg chg="addSp modSp mod">
        <pc:chgData name="Charlotte Adjanor-Doku" userId="4b102d02-cf13-4b3c-b1be-65733958ed09" providerId="ADAL" clId="{5248733C-002D-449B-9591-FAE4EDCA6D45}" dt="2025-06-10T09:51:03.128" v="1" actId="1076"/>
        <pc:sldMkLst>
          <pc:docMk/>
          <pc:sldMk cId="0" sldId="379"/>
        </pc:sldMkLst>
        <pc:spChg chg="add mod">
          <ac:chgData name="Charlotte Adjanor-Doku" userId="4b102d02-cf13-4b3c-b1be-65733958ed09" providerId="ADAL" clId="{5248733C-002D-449B-9591-FAE4EDCA6D45}" dt="2025-06-10T09:51:03.128" v="1" actId="1076"/>
          <ac:spMkLst>
            <pc:docMk/>
            <pc:sldMk cId="0" sldId="379"/>
            <ac:spMk id="2" creationId="{FF0D45FE-9C53-F345-FC35-78DFFE0D518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A71B7-C15C-4198-923D-7175BFCFBDCB}" type="datetimeFigureOut">
              <a:rPr lang="en-GH" smtClean="0"/>
              <a:t>10/06/2025</a:t>
            </a:fld>
            <a:endParaRPr lang="en-G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05245-2066-49B2-ACB7-19AF934E3151}" type="slidenum">
              <a:rPr lang="en-GH" smtClean="0"/>
              <a:t>‹#›</a:t>
            </a:fld>
            <a:endParaRPr lang="en-GH"/>
          </a:p>
        </p:txBody>
      </p:sp>
    </p:spTree>
    <p:extLst>
      <p:ext uri="{BB962C8B-B14F-4D97-AF65-F5344CB8AC3E}">
        <p14:creationId xmlns:p14="http://schemas.microsoft.com/office/powerpoint/2010/main" val="195586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41A903D1-C8A4-4B63-96FB-1B8E53612AA6}"/>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131A26E2-DF24-44DF-82FA-91DC931ACF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0964" name="Slide Number Placeholder 3">
            <a:extLst>
              <a:ext uri="{FF2B5EF4-FFF2-40B4-BE49-F238E27FC236}">
                <a16:creationId xmlns:a16="http://schemas.microsoft.com/office/drawing/2014/main" id="{076E22BA-C1B3-4406-BEA7-518DBFA806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fld id="{09EDA17F-414A-46A5-895F-D9A85AE20E85}" type="slidenum">
              <a:rPr lang="en-US" altLang="en-US" sz="1200"/>
              <a:pPr/>
              <a:t>36</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6987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3434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66321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20684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73911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665516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00289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28213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16970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4008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80187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363597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0001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824908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347218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872320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63191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4187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301679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20764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27784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291112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55771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36017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04642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54387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461567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4758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52921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90849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654608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559409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88667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596577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8912519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5970337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29814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60099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investopedia.com/articles/stocks/06/opleverage.a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investopedia.com/articles/stocks/06/opleverage.as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lucidchart.com/blog/what-is-the-7-step-sales-proces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5BAEDC6-88E3-460E-9C41-C791A2E1409D}"/>
              </a:ext>
            </a:extLst>
          </p:cNvPr>
          <p:cNvSpPr>
            <a:spLocks noGrp="1" noChangeArrowheads="1"/>
          </p:cNvSpPr>
          <p:nvPr>
            <p:ph type="title"/>
          </p:nvPr>
        </p:nvSpPr>
        <p:spPr>
          <a:xfrm>
            <a:off x="4902440" y="307012"/>
            <a:ext cx="6787025" cy="1454412"/>
          </a:xfrm>
        </p:spPr>
        <p:txBody>
          <a:bodyPr>
            <a:normAutofit/>
          </a:bodyPr>
          <a:lstStyle/>
          <a:p>
            <a:br>
              <a:rPr lang="en-US" altLang="en-US" sz="1600" dirty="0">
                <a:solidFill>
                  <a:srgbClr val="FF0000"/>
                </a:solidFill>
                <a:latin typeface="Times New Roman" panose="02020603050405020304" pitchFamily="18" charset="0"/>
              </a:rPr>
            </a:br>
            <a:r>
              <a:rPr lang="en-US" altLang="en-US" sz="1600" dirty="0">
                <a:solidFill>
                  <a:srgbClr val="FF0000"/>
                </a:solidFill>
                <a:latin typeface="Times New Roman" panose="02020603050405020304" pitchFamily="18" charset="0"/>
              </a:rPr>
              <a:t>LECTURE 6</a:t>
            </a:r>
            <a:br>
              <a:rPr lang="en-US" altLang="en-US" sz="1600" dirty="0">
                <a:solidFill>
                  <a:srgbClr val="FF0000"/>
                </a:solidFill>
                <a:latin typeface="Times New Roman" panose="02020603050405020304" pitchFamily="18" charset="0"/>
              </a:rPr>
            </a:br>
            <a:endParaRPr lang="en-US" altLang="en-US" sz="1600" dirty="0">
              <a:solidFill>
                <a:srgbClr val="FF0000"/>
              </a:solidFill>
            </a:endParaRPr>
          </a:p>
        </p:txBody>
      </p:sp>
      <p:sp>
        <p:nvSpPr>
          <p:cNvPr id="4101" name="Slide Number Placeholder 4">
            <a:extLst>
              <a:ext uri="{FF2B5EF4-FFF2-40B4-BE49-F238E27FC236}">
                <a16:creationId xmlns:a16="http://schemas.microsoft.com/office/drawing/2014/main" id="{6A3B839B-ED22-4573-9D88-119CA5A4B80D}"/>
              </a:ext>
            </a:extLst>
          </p:cNvPr>
          <p:cNvSpPr>
            <a:spLocks noGrp="1" noChangeArrowheads="1"/>
          </p:cNvSpPr>
          <p:nvPr>
            <p:ph type="sldNum" sz="quarter" idx="12"/>
          </p:nvPr>
        </p:nvSpPr>
        <p:spPr>
          <a:xfrm>
            <a:off x="5390147" y="1559292"/>
            <a:ext cx="5855948" cy="8472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en-US" sz="3600" b="1" dirty="0">
                <a:latin typeface="Times New Roman" panose="02020603050405020304" pitchFamily="18" charset="0"/>
              </a:rPr>
              <a:t>Writing a Business Plan</a:t>
            </a:r>
          </a:p>
          <a:p>
            <a:pPr algn="ctr">
              <a:spcBef>
                <a:spcPct val="0"/>
              </a:spcBef>
              <a:buFontTx/>
              <a:buNone/>
            </a:pPr>
            <a:endParaRPr lang="en-US" altLang="en-US" sz="1400" dirty="0"/>
          </a:p>
        </p:txBody>
      </p:sp>
      <p:pic>
        <p:nvPicPr>
          <p:cNvPr id="4099" name="Content Placeholder 6">
            <a:extLst>
              <a:ext uri="{FF2B5EF4-FFF2-40B4-BE49-F238E27FC236}">
                <a16:creationId xmlns:a16="http://schemas.microsoft.com/office/drawing/2014/main" id="{78B3E2A3-9524-4679-A638-3D3F30EA0D67}"/>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053263" y="2330129"/>
            <a:ext cx="6192832" cy="3368026"/>
          </a:xfrm>
        </p:spPr>
      </p:pic>
      <p:sp>
        <p:nvSpPr>
          <p:cNvPr id="2" name="TextBox 1">
            <a:extLst>
              <a:ext uri="{FF2B5EF4-FFF2-40B4-BE49-F238E27FC236}">
                <a16:creationId xmlns:a16="http://schemas.microsoft.com/office/drawing/2014/main" id="{FF0D45FE-9C53-F345-FC35-78DFFE0D5185}"/>
              </a:ext>
            </a:extLst>
          </p:cNvPr>
          <p:cNvSpPr txBox="1"/>
          <p:nvPr/>
        </p:nvSpPr>
        <p:spPr>
          <a:xfrm>
            <a:off x="174172" y="5298708"/>
            <a:ext cx="5921828" cy="1477328"/>
          </a:xfrm>
          <a:prstGeom prst="rect">
            <a:avLst/>
          </a:prstGeom>
          <a:noFill/>
        </p:spPr>
        <p:txBody>
          <a:bodyPr wrap="square" rtlCol="0">
            <a:spAutoFit/>
          </a:bodyPr>
          <a:lstStyle>
            <a:defPPr>
              <a:defRPr lang="en-G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i="1" dirty="0">
                <a:solidFill>
                  <a:schemeClr val="accent4"/>
                </a:solidFill>
                <a:latin typeface="Times New Roman" panose="02020603050405020304" pitchFamily="18" charset="0"/>
                <a:cs typeface="Times New Roman" panose="02020603050405020304" pitchFamily="18" charset="0"/>
              </a:rPr>
              <a:t>Charlotte Adjanor-Doku, PhD</a:t>
            </a:r>
          </a:p>
          <a:p>
            <a:r>
              <a:rPr lang="en-GB" i="1" dirty="0">
                <a:solidFill>
                  <a:schemeClr val="accent4"/>
                </a:solidFill>
                <a:latin typeface="Times New Roman" panose="02020603050405020304" pitchFamily="18" charset="0"/>
                <a:cs typeface="Times New Roman" panose="02020603050405020304" pitchFamily="18" charset="0"/>
              </a:rPr>
              <a:t>Department of Human Resource &amp; Organisational Development</a:t>
            </a:r>
          </a:p>
          <a:p>
            <a:r>
              <a:rPr lang="en-GB" i="1" dirty="0">
                <a:solidFill>
                  <a:schemeClr val="accent4"/>
                </a:solidFill>
                <a:latin typeface="Times New Roman" panose="02020603050405020304" pitchFamily="18" charset="0"/>
                <a:cs typeface="Times New Roman" panose="02020603050405020304" pitchFamily="18" charset="0"/>
              </a:rPr>
              <a:t>KNUST School of Business</a:t>
            </a:r>
          </a:p>
          <a:p>
            <a:r>
              <a:rPr lang="en-GB" i="1" dirty="0">
                <a:solidFill>
                  <a:schemeClr val="accent4"/>
                </a:solidFill>
                <a:latin typeface="Times New Roman" panose="02020603050405020304" pitchFamily="18" charset="0"/>
                <a:cs typeface="Times New Roman" panose="02020603050405020304" pitchFamily="18" charset="0"/>
              </a:rPr>
              <a:t>cadjanor-doku@knust.edu.gh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D4E7E49-0813-4DCC-B183-193024978A4C}"/>
              </a:ext>
            </a:extLst>
          </p:cNvPr>
          <p:cNvSpPr>
            <a:spLocks noGrp="1" noChangeArrowheads="1"/>
          </p:cNvSpPr>
          <p:nvPr>
            <p:ph type="title"/>
          </p:nvPr>
        </p:nvSpPr>
        <p:spPr>
          <a:xfrm>
            <a:off x="1982804" y="683394"/>
            <a:ext cx="8227996" cy="612005"/>
          </a:xfrm>
        </p:spPr>
        <p:txBody>
          <a:bodyPr>
            <a:normAutofit/>
          </a:bodyPr>
          <a:lstStyle/>
          <a:p>
            <a:pPr algn="ctr" eaLnBrk="1" hangingPunct="1"/>
            <a:r>
              <a:rPr lang="en-US" altLang="en-US" sz="3600" dirty="0">
                <a:latin typeface="Times New Roman" panose="02020603050405020304" pitchFamily="18" charset="0"/>
              </a:rPr>
              <a:t>Outline of Business Plan</a:t>
            </a:r>
          </a:p>
        </p:txBody>
      </p:sp>
      <p:sp>
        <p:nvSpPr>
          <p:cNvPr id="13315" name="Rectangle 3">
            <a:extLst>
              <a:ext uri="{FF2B5EF4-FFF2-40B4-BE49-F238E27FC236}">
                <a16:creationId xmlns:a16="http://schemas.microsoft.com/office/drawing/2014/main" id="{D77AE1EF-B6B4-438D-8E27-4FED14D8644A}"/>
              </a:ext>
            </a:extLst>
          </p:cNvPr>
          <p:cNvSpPr>
            <a:spLocks noGrp="1" noChangeArrowheads="1"/>
          </p:cNvSpPr>
          <p:nvPr>
            <p:ph type="body" idx="1"/>
          </p:nvPr>
        </p:nvSpPr>
        <p:spPr>
          <a:xfrm>
            <a:off x="1676400" y="1219200"/>
            <a:ext cx="8839200" cy="5257800"/>
          </a:xfrm>
        </p:spPr>
        <p:txBody>
          <a:bodyPr/>
          <a:lstStyle/>
          <a:p>
            <a:pPr eaLnBrk="1" hangingPunct="1"/>
            <a:r>
              <a:rPr lang="en-US" altLang="en-US" sz="4000" b="1">
                <a:latin typeface="Times New Roman" panose="02020603050405020304" pitchFamily="18" charset="0"/>
              </a:rPr>
              <a:t>Outline of Business Plan</a:t>
            </a:r>
          </a:p>
          <a:p>
            <a:pPr lvl="1" eaLnBrk="1" hangingPunct="1"/>
            <a:r>
              <a:rPr lang="en-US" altLang="en-US" sz="3600">
                <a:latin typeface="Times New Roman" panose="02020603050405020304" pitchFamily="18" charset="0"/>
              </a:rPr>
              <a:t>A suggested outline of a business plan is shown on the next several slides.  </a:t>
            </a:r>
          </a:p>
          <a:p>
            <a:pPr lvl="1" eaLnBrk="1" hangingPunct="1"/>
            <a:r>
              <a:rPr lang="en-US" altLang="en-US" sz="3600">
                <a:latin typeface="Times New Roman" panose="02020603050405020304" pitchFamily="18" charset="0"/>
              </a:rPr>
              <a:t>Most business plans do not include all the elements introduced in the sample plan; we include them here for the purpose of completeness.  </a:t>
            </a:r>
          </a:p>
          <a:p>
            <a:pPr lvl="1" eaLnBrk="1" hangingPunct="1"/>
            <a:r>
              <a:rPr lang="en-US" altLang="en-US" sz="3600">
                <a:latin typeface="Times New Roman" panose="02020603050405020304" pitchFamily="18" charset="0"/>
              </a:rPr>
              <a:t>Each entrepreneur must decide which elements to include in his or her plan. </a:t>
            </a:r>
          </a:p>
        </p:txBody>
      </p:sp>
      <p:sp>
        <p:nvSpPr>
          <p:cNvPr id="13316" name="Line 4">
            <a:extLst>
              <a:ext uri="{FF2B5EF4-FFF2-40B4-BE49-F238E27FC236}">
                <a16:creationId xmlns:a16="http://schemas.microsoft.com/office/drawing/2014/main" id="{9FCC9A10-D7A7-441B-A603-5BE43FB3574B}"/>
              </a:ext>
            </a:extLst>
          </p:cNvPr>
          <p:cNvSpPr>
            <a:spLocks noChangeShapeType="1"/>
          </p:cNvSpPr>
          <p:nvPr/>
        </p:nvSpPr>
        <p:spPr bwMode="auto">
          <a:xfrm>
            <a:off x="1524000" y="1219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7" name="Footer Placeholder 5">
            <a:extLst>
              <a:ext uri="{FF2B5EF4-FFF2-40B4-BE49-F238E27FC236}">
                <a16:creationId xmlns:a16="http://schemas.microsoft.com/office/drawing/2014/main" id="{0FA87FA4-836B-4C36-8474-111263B31CF3}"/>
              </a:ext>
            </a:extLst>
          </p:cNvPr>
          <p:cNvSpPr>
            <a:spLocks noGrp="1"/>
          </p:cNvSpPr>
          <p:nvPr>
            <p:ph type="ftr" sz="quarter" idx="11"/>
          </p:nvPr>
        </p:nvSpPr>
        <p:spPr>
          <a:xfrm>
            <a:off x="1981200" y="6477001"/>
            <a:ext cx="5867400"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3318" name="Slide Number Placeholder 7">
            <a:extLst>
              <a:ext uri="{FF2B5EF4-FFF2-40B4-BE49-F238E27FC236}">
                <a16:creationId xmlns:a16="http://schemas.microsoft.com/office/drawing/2014/main" id="{68074895-8F6B-4F8F-AB78-5474C21B9A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760A52C1-B5FC-4C45-BB98-AC6B01646B13}" type="slidenum">
              <a:rPr lang="en-US" altLang="en-US" sz="1400"/>
              <a:pPr>
                <a:spcBef>
                  <a:spcPct val="0"/>
                </a:spcBef>
                <a:buFontTx/>
                <a:buNone/>
              </a:pPr>
              <a:t>10</a:t>
            </a:fld>
            <a:r>
              <a:rPr lang="en-US" altLang="en-US" sz="1400"/>
              <a:t> of 41</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982EBC09-0865-436D-B28F-A6D1E19FC52E}"/>
              </a:ext>
            </a:extLst>
          </p:cNvPr>
          <p:cNvSpPr>
            <a:spLocks noGrp="1" noChangeArrowheads="1"/>
          </p:cNvSpPr>
          <p:nvPr>
            <p:ph type="title"/>
          </p:nvPr>
        </p:nvSpPr>
        <p:spPr>
          <a:xfrm>
            <a:off x="2040556" y="577515"/>
            <a:ext cx="8170244" cy="683393"/>
          </a:xfrm>
        </p:spPr>
        <p:txBody>
          <a:bodyPr>
            <a:normAutofit fontScale="90000"/>
          </a:bodyPr>
          <a:lstStyle/>
          <a:p>
            <a:br>
              <a:rPr lang="en-US" altLang="en-US" dirty="0">
                <a:latin typeface="+mj-lt"/>
              </a:rPr>
            </a:br>
            <a:r>
              <a:rPr lang="en-US" altLang="en-US" dirty="0">
                <a:latin typeface="+mj-lt"/>
              </a:rPr>
              <a:t>Outline of the Business Plan </a:t>
            </a:r>
            <a:br>
              <a:rPr lang="en-US" altLang="en-US" dirty="0">
                <a:latin typeface="+mj-lt"/>
              </a:rPr>
            </a:br>
            <a:endParaRPr lang="en-US" altLang="en-US" dirty="0">
              <a:latin typeface="+mj-lt"/>
            </a:endParaRPr>
          </a:p>
        </p:txBody>
      </p:sp>
      <p:sp>
        <p:nvSpPr>
          <p:cNvPr id="14339" name="Content Placeholder 2">
            <a:extLst>
              <a:ext uri="{FF2B5EF4-FFF2-40B4-BE49-F238E27FC236}">
                <a16:creationId xmlns:a16="http://schemas.microsoft.com/office/drawing/2014/main" id="{43C2036C-360F-4A43-AB73-BE07C818E0BB}"/>
              </a:ext>
            </a:extLst>
          </p:cNvPr>
          <p:cNvSpPr>
            <a:spLocks noGrp="1" noChangeArrowheads="1"/>
          </p:cNvSpPr>
          <p:nvPr>
            <p:ph idx="1"/>
          </p:nvPr>
        </p:nvSpPr>
        <p:spPr>
          <a:xfrm>
            <a:off x="1143000" y="1260909"/>
            <a:ext cx="8839200" cy="4838936"/>
          </a:xfrm>
        </p:spPr>
        <p:txBody>
          <a:bodyPr>
            <a:normAutofit fontScale="92500" lnSpcReduction="20000"/>
          </a:bodyPr>
          <a:lstStyle/>
          <a:p>
            <a:pPr marL="0" indent="0">
              <a:buNone/>
            </a:pPr>
            <a:r>
              <a:rPr lang="en-US" altLang="en-US" sz="2400" dirty="0">
                <a:latin typeface="+mj-lt"/>
              </a:rPr>
              <a:t>1. Cover Page and Table of Contents </a:t>
            </a:r>
          </a:p>
          <a:p>
            <a:pPr marL="0" indent="0">
              <a:buNone/>
            </a:pPr>
            <a:r>
              <a:rPr lang="en-US" altLang="en-US" sz="2400" dirty="0">
                <a:latin typeface="+mj-lt"/>
              </a:rPr>
              <a:t>2. Executive Summary </a:t>
            </a:r>
          </a:p>
          <a:p>
            <a:pPr marL="0" indent="0">
              <a:buNone/>
            </a:pPr>
            <a:r>
              <a:rPr lang="en-US" altLang="en-US" sz="2400" dirty="0">
                <a:latin typeface="+mj-lt"/>
              </a:rPr>
              <a:t>3. Industry Analysis </a:t>
            </a:r>
          </a:p>
          <a:p>
            <a:pPr marL="0" indent="0">
              <a:buNone/>
            </a:pPr>
            <a:r>
              <a:rPr lang="en-US" altLang="en-US" sz="2400" dirty="0">
                <a:latin typeface="+mj-lt"/>
              </a:rPr>
              <a:t>4. Company Description </a:t>
            </a:r>
          </a:p>
          <a:p>
            <a:pPr marL="0" indent="0">
              <a:buNone/>
            </a:pPr>
            <a:r>
              <a:rPr lang="en-US" altLang="en-US" sz="2400" dirty="0">
                <a:latin typeface="+mj-lt"/>
              </a:rPr>
              <a:t>5. Market Analysis </a:t>
            </a:r>
          </a:p>
          <a:p>
            <a:pPr marL="0" indent="0">
              <a:buNone/>
            </a:pPr>
            <a:r>
              <a:rPr lang="en-US" altLang="en-US" sz="2400" dirty="0">
                <a:latin typeface="+mj-lt"/>
              </a:rPr>
              <a:t>6. The Economics of the Business </a:t>
            </a:r>
          </a:p>
          <a:p>
            <a:pPr marL="0" indent="0">
              <a:buNone/>
            </a:pPr>
            <a:r>
              <a:rPr lang="en-US" altLang="en-US" sz="2400" dirty="0">
                <a:latin typeface="+mj-lt"/>
              </a:rPr>
              <a:t>7. Marketing Plan </a:t>
            </a:r>
          </a:p>
          <a:p>
            <a:pPr marL="0" indent="0">
              <a:buNone/>
            </a:pPr>
            <a:r>
              <a:rPr lang="en-US" altLang="en-US" sz="2400" dirty="0">
                <a:latin typeface="+mj-lt"/>
              </a:rPr>
              <a:t>8. Product (or Service) Design and Development Plan </a:t>
            </a:r>
          </a:p>
          <a:p>
            <a:pPr marL="0" indent="0">
              <a:buNone/>
            </a:pPr>
            <a:r>
              <a:rPr lang="en-US" altLang="en-US" sz="2400" dirty="0">
                <a:latin typeface="+mj-lt"/>
              </a:rPr>
              <a:t>9. Operations Plan </a:t>
            </a:r>
          </a:p>
          <a:p>
            <a:pPr marL="0" indent="0">
              <a:buNone/>
            </a:pPr>
            <a:r>
              <a:rPr lang="en-US" altLang="en-US" sz="2400" dirty="0">
                <a:latin typeface="+mj-lt"/>
              </a:rPr>
              <a:t>10. Management Team and Company Structure </a:t>
            </a:r>
          </a:p>
          <a:p>
            <a:pPr marL="0" indent="0">
              <a:buNone/>
            </a:pPr>
            <a:r>
              <a:rPr lang="en-US" altLang="en-US" sz="2400" dirty="0">
                <a:latin typeface="+mj-lt"/>
              </a:rPr>
              <a:t>11. Overall Schedule </a:t>
            </a:r>
          </a:p>
          <a:p>
            <a:pPr marL="0" indent="0">
              <a:buNone/>
            </a:pPr>
            <a:r>
              <a:rPr lang="en-US" altLang="en-US" sz="2400" dirty="0">
                <a:latin typeface="+mj-lt"/>
              </a:rPr>
              <a:t>12. Financial Projections </a:t>
            </a:r>
          </a:p>
          <a:p>
            <a:pPr marL="0" indent="0">
              <a:buNone/>
            </a:pPr>
            <a:r>
              <a:rPr lang="en-US" altLang="en-US" sz="2400" dirty="0">
                <a:latin typeface="+mj-lt"/>
              </a:rPr>
              <a:t>13. Appendices </a:t>
            </a:r>
          </a:p>
        </p:txBody>
      </p:sp>
      <p:sp>
        <p:nvSpPr>
          <p:cNvPr id="14340" name="Slide Number Placeholder 4">
            <a:extLst>
              <a:ext uri="{FF2B5EF4-FFF2-40B4-BE49-F238E27FC236}">
                <a16:creationId xmlns:a16="http://schemas.microsoft.com/office/drawing/2014/main" id="{0F64C742-01FC-48B3-8174-A9C13013E3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76C0C1E1-2A04-404C-8941-64E625161804}" type="slidenum">
              <a:rPr lang="en-US" altLang="en-US" sz="1400"/>
              <a:pPr>
                <a:spcBef>
                  <a:spcPct val="0"/>
                </a:spcBef>
                <a:buFontTx/>
                <a:buNone/>
              </a:pPr>
              <a:t>11</a:t>
            </a:fld>
            <a:r>
              <a:rPr lang="en-US" altLang="en-US" sz="1400"/>
              <a:t> of 41</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D58F671-9991-40B7-943F-8471E050FA55}"/>
              </a:ext>
            </a:extLst>
          </p:cNvPr>
          <p:cNvSpPr>
            <a:spLocks noGrp="1" noChangeArrowheads="1"/>
          </p:cNvSpPr>
          <p:nvPr>
            <p:ph type="title"/>
          </p:nvPr>
        </p:nvSpPr>
        <p:spPr>
          <a:xfrm>
            <a:off x="1828800" y="501949"/>
            <a:ext cx="8610600" cy="1143000"/>
          </a:xfrm>
        </p:spPr>
        <p:txBody>
          <a:bodyPr/>
          <a:lstStyle/>
          <a:p>
            <a:pPr eaLnBrk="1" hangingPunct="1"/>
            <a:r>
              <a:rPr lang="en-US" altLang="en-US" sz="4800" dirty="0">
                <a:latin typeface="Times New Roman" panose="02020603050405020304" pitchFamily="18" charset="0"/>
              </a:rPr>
              <a:t>Section 1: Executive Summary</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15363" name="Rectangle 3">
            <a:extLst>
              <a:ext uri="{FF2B5EF4-FFF2-40B4-BE49-F238E27FC236}">
                <a16:creationId xmlns:a16="http://schemas.microsoft.com/office/drawing/2014/main" id="{268E068D-2545-495A-9DE9-34FF408F0D8F}"/>
              </a:ext>
            </a:extLst>
          </p:cNvPr>
          <p:cNvSpPr>
            <a:spLocks noGrp="1" noChangeArrowheads="1"/>
          </p:cNvSpPr>
          <p:nvPr>
            <p:ph type="body" idx="1"/>
          </p:nvPr>
        </p:nvSpPr>
        <p:spPr>
          <a:xfrm>
            <a:off x="1676400" y="1832642"/>
            <a:ext cx="8763000" cy="4644357"/>
          </a:xfrm>
        </p:spPr>
        <p:txBody>
          <a:bodyPr/>
          <a:lstStyle/>
          <a:p>
            <a:pPr eaLnBrk="1" hangingPunct="1">
              <a:lnSpc>
                <a:spcPct val="90000"/>
              </a:lnSpc>
            </a:pPr>
            <a:r>
              <a:rPr lang="en-US" altLang="en-US" b="1" i="1" dirty="0">
                <a:latin typeface="Times New Roman" panose="02020603050405020304" pitchFamily="18" charset="0"/>
              </a:rPr>
              <a:t>Executive Summary</a:t>
            </a:r>
          </a:p>
          <a:p>
            <a:pPr lvl="1" eaLnBrk="1" hangingPunct="1">
              <a:lnSpc>
                <a:spcPct val="90000"/>
              </a:lnSpc>
            </a:pPr>
            <a:r>
              <a:rPr lang="en-US" altLang="en-US" dirty="0">
                <a:latin typeface="Times New Roman" panose="02020603050405020304" pitchFamily="18" charset="0"/>
              </a:rPr>
              <a:t>The executive summary is a short overview of the entire business plan. </a:t>
            </a:r>
          </a:p>
          <a:p>
            <a:pPr lvl="1" eaLnBrk="1" hangingPunct="1">
              <a:lnSpc>
                <a:spcPct val="90000"/>
              </a:lnSpc>
            </a:pPr>
            <a:r>
              <a:rPr lang="en-US" altLang="en-US" dirty="0">
                <a:latin typeface="Times New Roman" panose="02020603050405020304" pitchFamily="18" charset="0"/>
              </a:rPr>
              <a:t>It provides a busy reader with everything that needs to be known about the new venture’s distinctive nature.</a:t>
            </a:r>
          </a:p>
          <a:p>
            <a:pPr lvl="1" eaLnBrk="1" hangingPunct="1">
              <a:lnSpc>
                <a:spcPct val="90000"/>
              </a:lnSpc>
            </a:pPr>
            <a:r>
              <a:rPr lang="en-US" altLang="en-US" dirty="0">
                <a:latin typeface="Times New Roman" panose="02020603050405020304" pitchFamily="18" charset="0"/>
              </a:rPr>
              <a:t>An executive summary shouldn’t exceed two single-spaced pages.</a:t>
            </a:r>
          </a:p>
          <a:p>
            <a:pPr lvl="1" eaLnBrk="1" hangingPunct="1">
              <a:lnSpc>
                <a:spcPct val="90000"/>
              </a:lnSpc>
            </a:pPr>
            <a:r>
              <a:rPr lang="en-US" altLang="en-US" dirty="0">
                <a:latin typeface="Times New Roman" panose="02020603050405020304" pitchFamily="18" charset="0"/>
              </a:rPr>
              <a:t>Even though the executive summary appears at the beginning of the business plan, it should be written last.</a:t>
            </a:r>
          </a:p>
          <a:p>
            <a:pPr lvl="2" eaLnBrk="1" hangingPunct="1">
              <a:lnSpc>
                <a:spcPct val="90000"/>
              </a:lnSpc>
            </a:pPr>
            <a:r>
              <a:rPr lang="en-US" altLang="en-US" dirty="0">
                <a:latin typeface="Times New Roman" panose="02020603050405020304" pitchFamily="18" charset="0"/>
              </a:rPr>
              <a:t>The plan itself will evolve as it’s  being written, so not everything is known at the outset.  </a:t>
            </a:r>
          </a:p>
        </p:txBody>
      </p:sp>
      <p:sp>
        <p:nvSpPr>
          <p:cNvPr id="15364" name="Line 4">
            <a:extLst>
              <a:ext uri="{FF2B5EF4-FFF2-40B4-BE49-F238E27FC236}">
                <a16:creationId xmlns:a16="http://schemas.microsoft.com/office/drawing/2014/main" id="{275C3315-76DD-46F6-9635-B7E9843FFD95}"/>
              </a:ext>
            </a:extLst>
          </p:cNvPr>
          <p:cNvSpPr>
            <a:spLocks noChangeShapeType="1"/>
          </p:cNvSpPr>
          <p:nvPr/>
        </p:nvSpPr>
        <p:spPr bwMode="auto">
          <a:xfrm>
            <a:off x="1676400" y="1644949"/>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5366" name="Slide Number Placeholder 7">
            <a:extLst>
              <a:ext uri="{FF2B5EF4-FFF2-40B4-BE49-F238E27FC236}">
                <a16:creationId xmlns:a16="http://schemas.microsoft.com/office/drawing/2014/main" id="{35C29473-F9A4-4E6A-854A-DAA3809B04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CF21EF32-E1C5-4522-9F81-E938CB8D314D}" type="slidenum">
              <a:rPr lang="en-US" altLang="en-US" sz="1400"/>
              <a:pPr>
                <a:spcBef>
                  <a:spcPct val="0"/>
                </a:spcBef>
                <a:buFontTx/>
                <a:buNone/>
              </a:pPr>
              <a:t>12</a:t>
            </a:fld>
            <a:r>
              <a:rPr lang="en-US" altLang="en-US" sz="1400"/>
              <a:t> of 41</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4">
            <a:extLst>
              <a:ext uri="{FF2B5EF4-FFF2-40B4-BE49-F238E27FC236}">
                <a16:creationId xmlns:a16="http://schemas.microsoft.com/office/drawing/2014/main" id="{9FCDDC05-6BB1-42E2-8EF0-C9BE45538D21}"/>
              </a:ext>
            </a:extLst>
          </p:cNvPr>
          <p:cNvSpPr>
            <a:spLocks noChangeShapeType="1"/>
          </p:cNvSpPr>
          <p:nvPr/>
        </p:nvSpPr>
        <p:spPr bwMode="auto">
          <a:xfrm>
            <a:off x="1524000" y="14478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7" name="Rectangle 5">
            <a:extLst>
              <a:ext uri="{FF2B5EF4-FFF2-40B4-BE49-F238E27FC236}">
                <a16:creationId xmlns:a16="http://schemas.microsoft.com/office/drawing/2014/main" id="{1F0EDF54-76EB-401E-98AC-5F0FC0E980E7}"/>
              </a:ext>
            </a:extLst>
          </p:cNvPr>
          <p:cNvSpPr>
            <a:spLocks noChangeArrowheads="1"/>
          </p:cNvSpPr>
          <p:nvPr/>
        </p:nvSpPr>
        <p:spPr bwMode="auto">
          <a:xfrm>
            <a:off x="1828800" y="1504950"/>
            <a:ext cx="86868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16388" name="TextBox 11">
            <a:extLst>
              <a:ext uri="{FF2B5EF4-FFF2-40B4-BE49-F238E27FC236}">
                <a16:creationId xmlns:a16="http://schemas.microsoft.com/office/drawing/2014/main" id="{3FF7C01E-83CA-402C-A994-B94A66D8BC95}"/>
              </a:ext>
            </a:extLst>
          </p:cNvPr>
          <p:cNvSpPr txBox="1">
            <a:spLocks noChangeArrowheads="1"/>
          </p:cNvSpPr>
          <p:nvPr/>
        </p:nvSpPr>
        <p:spPr bwMode="auto">
          <a:xfrm>
            <a:off x="2743200" y="1600201"/>
            <a:ext cx="746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4800" dirty="0">
                <a:latin typeface="Times New Roman" panose="02020603050405020304" pitchFamily="18" charset="0"/>
              </a:rPr>
              <a:t>Key Insights</a:t>
            </a:r>
          </a:p>
        </p:txBody>
      </p:sp>
      <p:sp>
        <p:nvSpPr>
          <p:cNvPr id="16389" name="TextBox 12">
            <a:extLst>
              <a:ext uri="{FF2B5EF4-FFF2-40B4-BE49-F238E27FC236}">
                <a16:creationId xmlns:a16="http://schemas.microsoft.com/office/drawing/2014/main" id="{21423FB4-CBE0-4053-A637-45D3D40C6B2C}"/>
              </a:ext>
            </a:extLst>
          </p:cNvPr>
          <p:cNvSpPr txBox="1">
            <a:spLocks noChangeArrowheads="1"/>
          </p:cNvSpPr>
          <p:nvPr/>
        </p:nvSpPr>
        <p:spPr bwMode="auto">
          <a:xfrm>
            <a:off x="2057400" y="2057401"/>
            <a:ext cx="7924800"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just">
              <a:lnSpc>
                <a:spcPts val="3200"/>
              </a:lnSpc>
              <a:spcBef>
                <a:spcPct val="0"/>
              </a:spcBef>
            </a:pPr>
            <a:endParaRPr lang="en-US" altLang="en-US" sz="2400">
              <a:latin typeface="Times New Roman" panose="02020603050405020304" pitchFamily="18" charset="0"/>
            </a:endParaRPr>
          </a:p>
          <a:p>
            <a:pPr algn="just">
              <a:lnSpc>
                <a:spcPts val="3200"/>
              </a:lnSpc>
              <a:spcBef>
                <a:spcPct val="0"/>
              </a:spcBef>
            </a:pPr>
            <a:r>
              <a:rPr lang="en-US" altLang="en-US" sz="4000">
                <a:latin typeface="Times New Roman" panose="02020603050405020304" pitchFamily="18" charset="0"/>
              </a:rPr>
              <a:t>In many instances an investor will ask for a copy of a firm’s executive summary and will ask for a copy of the entire plan only if the executive summary is sufficiently convincing.</a:t>
            </a:r>
          </a:p>
          <a:p>
            <a:pPr algn="just">
              <a:lnSpc>
                <a:spcPts val="3200"/>
              </a:lnSpc>
              <a:spcBef>
                <a:spcPct val="0"/>
              </a:spcBef>
            </a:pPr>
            <a:endParaRPr lang="en-US" altLang="en-US" sz="4000">
              <a:latin typeface="Times New Roman" panose="02020603050405020304" pitchFamily="18" charset="0"/>
            </a:endParaRPr>
          </a:p>
          <a:p>
            <a:pPr algn="just">
              <a:lnSpc>
                <a:spcPts val="3200"/>
              </a:lnSpc>
              <a:spcBef>
                <a:spcPct val="0"/>
              </a:spcBef>
            </a:pPr>
            <a:r>
              <a:rPr lang="en-US" altLang="en-US" sz="4000">
                <a:latin typeface="Times New Roman" panose="02020603050405020304" pitchFamily="18" charset="0"/>
              </a:rPr>
              <a:t> The executive summary, then, is arguably the most important </a:t>
            </a:r>
          </a:p>
          <a:p>
            <a:pPr algn="just">
              <a:lnSpc>
                <a:spcPts val="3200"/>
              </a:lnSpc>
              <a:spcBef>
                <a:spcPct val="0"/>
              </a:spcBef>
              <a:buNone/>
            </a:pPr>
            <a:r>
              <a:rPr lang="en-US" altLang="en-US" sz="4000">
                <a:latin typeface="Times New Roman" panose="02020603050405020304" pitchFamily="18" charset="0"/>
              </a:rPr>
              <a:t>   section of a business plan.</a:t>
            </a:r>
          </a:p>
        </p:txBody>
      </p:sp>
      <p:sp>
        <p:nvSpPr>
          <p:cNvPr id="16390" name="Rectangle 2">
            <a:extLst>
              <a:ext uri="{FF2B5EF4-FFF2-40B4-BE49-F238E27FC236}">
                <a16:creationId xmlns:a16="http://schemas.microsoft.com/office/drawing/2014/main" id="{0C201DE8-C1F0-4AB0-AF0A-BC0A6E59F7B7}"/>
              </a:ext>
            </a:extLst>
          </p:cNvPr>
          <p:cNvSpPr>
            <a:spLocks noGrp="1" noChangeArrowheads="1"/>
          </p:cNvSpPr>
          <p:nvPr>
            <p:ph type="title"/>
          </p:nvPr>
        </p:nvSpPr>
        <p:spPr>
          <a:xfrm>
            <a:off x="1790700" y="604836"/>
            <a:ext cx="8610600" cy="943772"/>
          </a:xfrm>
        </p:spPr>
        <p:txBody>
          <a:bodyPr>
            <a:normAutofit fontScale="90000"/>
          </a:bodyPr>
          <a:lstStyle/>
          <a:p>
            <a:pPr eaLnBrk="1" hangingPunct="1"/>
            <a:r>
              <a:rPr lang="en-US" altLang="en-US" sz="4800" dirty="0">
                <a:latin typeface="Times New Roman" panose="02020603050405020304" pitchFamily="18" charset="0"/>
              </a:rPr>
              <a:t>Section 1: Executive Summary</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16392" name="Slide Number Placeholder 9">
            <a:extLst>
              <a:ext uri="{FF2B5EF4-FFF2-40B4-BE49-F238E27FC236}">
                <a16:creationId xmlns:a16="http://schemas.microsoft.com/office/drawing/2014/main" id="{8CA7B90A-4FD9-49B5-8754-1AF40EE409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78DF71FB-B568-4E98-AF94-19DB143A944B}" type="slidenum">
              <a:rPr lang="en-US" altLang="en-US" sz="1400"/>
              <a:pPr>
                <a:spcBef>
                  <a:spcPct val="0"/>
                </a:spcBef>
                <a:buFontTx/>
                <a:buNone/>
              </a:pPr>
              <a:t>13</a:t>
            </a:fld>
            <a:r>
              <a:rPr lang="en-US" altLang="en-US" sz="1400"/>
              <a:t> of 41</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02B583C-480F-4ACC-BF2C-36FF674EC561}"/>
              </a:ext>
            </a:extLst>
          </p:cNvPr>
          <p:cNvSpPr>
            <a:spLocks noGrp="1" noChangeArrowheads="1"/>
          </p:cNvSpPr>
          <p:nvPr>
            <p:ph type="title"/>
          </p:nvPr>
        </p:nvSpPr>
        <p:spPr>
          <a:xfrm>
            <a:off x="1790700" y="843016"/>
            <a:ext cx="8610600" cy="535004"/>
          </a:xfrm>
        </p:spPr>
        <p:txBody>
          <a:bodyPr>
            <a:normAutofit fontScale="90000"/>
          </a:bodyPr>
          <a:lstStyle/>
          <a:p>
            <a:pPr eaLnBrk="1" hangingPunct="1"/>
            <a:r>
              <a:rPr lang="en-US" altLang="en-US" sz="5400" dirty="0">
                <a:latin typeface="Times New Roman" panose="02020603050405020304" pitchFamily="18" charset="0"/>
              </a:rPr>
              <a:t>Section 2: Industry Analysis</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17411" name="Rectangle 3">
            <a:extLst>
              <a:ext uri="{FF2B5EF4-FFF2-40B4-BE49-F238E27FC236}">
                <a16:creationId xmlns:a16="http://schemas.microsoft.com/office/drawing/2014/main" id="{8DE00243-1EC6-4D77-BC89-35C030C856C0}"/>
              </a:ext>
            </a:extLst>
          </p:cNvPr>
          <p:cNvSpPr>
            <a:spLocks noGrp="1" noChangeArrowheads="1"/>
          </p:cNvSpPr>
          <p:nvPr>
            <p:ph type="body" idx="1"/>
          </p:nvPr>
        </p:nvSpPr>
        <p:spPr>
          <a:xfrm>
            <a:off x="1600200" y="1857676"/>
            <a:ext cx="8839200" cy="4543124"/>
          </a:xfrm>
        </p:spPr>
        <p:txBody>
          <a:bodyPr/>
          <a:lstStyle/>
          <a:p>
            <a:pPr eaLnBrk="1" hangingPunct="1">
              <a:lnSpc>
                <a:spcPct val="90000"/>
              </a:lnSpc>
            </a:pPr>
            <a:r>
              <a:rPr lang="en-US" altLang="en-US" b="1" i="1" dirty="0">
                <a:latin typeface="Times New Roman" panose="02020603050405020304" pitchFamily="18" charset="0"/>
              </a:rPr>
              <a:t>Industry Analysis</a:t>
            </a:r>
          </a:p>
          <a:p>
            <a:pPr lvl="1" eaLnBrk="1" hangingPunct="1">
              <a:lnSpc>
                <a:spcPct val="90000"/>
              </a:lnSpc>
            </a:pPr>
            <a:r>
              <a:rPr lang="en-US" altLang="en-US" dirty="0">
                <a:latin typeface="Times New Roman" panose="02020603050405020304" pitchFamily="18" charset="0"/>
              </a:rPr>
              <a:t>This section should begin by describing the industry in which the business will operate in terms of </a:t>
            </a:r>
            <a:r>
              <a:rPr lang="en-US" altLang="en-US" b="1" i="1" dirty="0">
                <a:latin typeface="Times New Roman" panose="02020603050405020304" pitchFamily="18" charset="0"/>
              </a:rPr>
              <a:t>its size, growth rate, and sales projections.</a:t>
            </a:r>
          </a:p>
          <a:p>
            <a:pPr lvl="1" eaLnBrk="1" hangingPunct="1">
              <a:lnSpc>
                <a:spcPct val="90000"/>
              </a:lnSpc>
            </a:pPr>
            <a:r>
              <a:rPr lang="en-US" altLang="en-US" dirty="0">
                <a:latin typeface="Times New Roman" panose="02020603050405020304" pitchFamily="18" charset="0"/>
              </a:rPr>
              <a:t>Items to include in this section:</a:t>
            </a:r>
          </a:p>
          <a:p>
            <a:pPr lvl="2" eaLnBrk="1" hangingPunct="1">
              <a:lnSpc>
                <a:spcPct val="90000"/>
              </a:lnSpc>
            </a:pPr>
            <a:r>
              <a:rPr lang="en-US" altLang="en-US" dirty="0">
                <a:latin typeface="Times New Roman" panose="02020603050405020304" pitchFamily="18" charset="0"/>
              </a:rPr>
              <a:t>Industry size, growth rate, and sales projections.</a:t>
            </a:r>
          </a:p>
          <a:p>
            <a:pPr lvl="2" eaLnBrk="1" hangingPunct="1">
              <a:lnSpc>
                <a:spcPct val="90000"/>
              </a:lnSpc>
            </a:pPr>
            <a:r>
              <a:rPr lang="en-US" altLang="en-US" dirty="0">
                <a:latin typeface="Times New Roman" panose="02020603050405020304" pitchFamily="18" charset="0"/>
              </a:rPr>
              <a:t>Industry structure.</a:t>
            </a:r>
          </a:p>
          <a:p>
            <a:pPr lvl="2" eaLnBrk="1" hangingPunct="1">
              <a:lnSpc>
                <a:spcPct val="90000"/>
              </a:lnSpc>
            </a:pPr>
            <a:r>
              <a:rPr lang="en-US" altLang="en-US" dirty="0">
                <a:latin typeface="Times New Roman" panose="02020603050405020304" pitchFamily="18" charset="0"/>
              </a:rPr>
              <a:t>Nature of participants.</a:t>
            </a:r>
          </a:p>
          <a:p>
            <a:pPr lvl="2" eaLnBrk="1" hangingPunct="1">
              <a:lnSpc>
                <a:spcPct val="90000"/>
              </a:lnSpc>
            </a:pPr>
            <a:r>
              <a:rPr lang="en-US" altLang="en-US" dirty="0">
                <a:latin typeface="Times New Roman" panose="02020603050405020304" pitchFamily="18" charset="0"/>
              </a:rPr>
              <a:t>Key success factors.</a:t>
            </a:r>
          </a:p>
          <a:p>
            <a:pPr lvl="2" eaLnBrk="1" hangingPunct="1">
              <a:lnSpc>
                <a:spcPct val="90000"/>
              </a:lnSpc>
            </a:pPr>
            <a:r>
              <a:rPr lang="en-US" altLang="en-US" dirty="0">
                <a:latin typeface="Times New Roman" panose="02020603050405020304" pitchFamily="18" charset="0"/>
              </a:rPr>
              <a:t>Industry trends.</a:t>
            </a:r>
          </a:p>
          <a:p>
            <a:pPr lvl="2" eaLnBrk="1" hangingPunct="1">
              <a:lnSpc>
                <a:spcPct val="90000"/>
              </a:lnSpc>
            </a:pPr>
            <a:r>
              <a:rPr lang="en-US" altLang="en-US" dirty="0">
                <a:latin typeface="Times New Roman" panose="02020603050405020304" pitchFamily="18" charset="0"/>
              </a:rPr>
              <a:t>Long-term prospects.</a:t>
            </a:r>
          </a:p>
          <a:p>
            <a:pPr lvl="1" eaLnBrk="1" hangingPunct="1">
              <a:lnSpc>
                <a:spcPct val="90000"/>
              </a:lnSpc>
            </a:pPr>
            <a:endParaRPr lang="en-US" altLang="en-US" dirty="0">
              <a:latin typeface="Times New Roman" panose="02020603050405020304" pitchFamily="18" charset="0"/>
            </a:endParaRPr>
          </a:p>
        </p:txBody>
      </p:sp>
      <p:sp>
        <p:nvSpPr>
          <p:cNvPr id="17412" name="Line 4">
            <a:extLst>
              <a:ext uri="{FF2B5EF4-FFF2-40B4-BE49-F238E27FC236}">
                <a16:creationId xmlns:a16="http://schemas.microsoft.com/office/drawing/2014/main" id="{FE4ECF57-9072-42DE-B216-463F5F7984D2}"/>
              </a:ext>
            </a:extLst>
          </p:cNvPr>
          <p:cNvSpPr>
            <a:spLocks noChangeShapeType="1"/>
          </p:cNvSpPr>
          <p:nvPr/>
        </p:nvSpPr>
        <p:spPr bwMode="auto">
          <a:xfrm>
            <a:off x="1524000" y="1603409"/>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4" name="Slide Number Placeholder 7">
            <a:extLst>
              <a:ext uri="{FF2B5EF4-FFF2-40B4-BE49-F238E27FC236}">
                <a16:creationId xmlns:a16="http://schemas.microsoft.com/office/drawing/2014/main" id="{C29E4496-623C-418D-9158-531D9BDF6E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5005EF0B-9F07-4923-9229-E29ADBE4C5C9}" type="slidenum">
              <a:rPr lang="en-US" altLang="en-US" sz="1400"/>
              <a:pPr>
                <a:spcBef>
                  <a:spcPct val="0"/>
                </a:spcBef>
                <a:buFontTx/>
                <a:buNone/>
              </a:pPr>
              <a:t>14</a:t>
            </a:fld>
            <a:r>
              <a:rPr lang="en-US" altLang="en-US" sz="1400"/>
              <a:t> of 41 </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4">
            <a:extLst>
              <a:ext uri="{FF2B5EF4-FFF2-40B4-BE49-F238E27FC236}">
                <a16:creationId xmlns:a16="http://schemas.microsoft.com/office/drawing/2014/main" id="{E73D05CB-9E2E-4A0D-A36E-017AF9A3AD5A}"/>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5" name="Rectangle 5">
            <a:extLst>
              <a:ext uri="{FF2B5EF4-FFF2-40B4-BE49-F238E27FC236}">
                <a16:creationId xmlns:a16="http://schemas.microsoft.com/office/drawing/2014/main" id="{9F73B84D-D86C-4AA1-8085-D175F953B794}"/>
              </a:ext>
            </a:extLst>
          </p:cNvPr>
          <p:cNvSpPr>
            <a:spLocks noChangeArrowheads="1"/>
          </p:cNvSpPr>
          <p:nvPr/>
        </p:nvSpPr>
        <p:spPr bwMode="auto">
          <a:xfrm>
            <a:off x="1676400" y="1600200"/>
            <a:ext cx="86106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18436" name="TextBox 11">
            <a:extLst>
              <a:ext uri="{FF2B5EF4-FFF2-40B4-BE49-F238E27FC236}">
                <a16:creationId xmlns:a16="http://schemas.microsoft.com/office/drawing/2014/main" id="{F8A554FB-25FB-43B0-BF11-AFE58116F037}"/>
              </a:ext>
            </a:extLst>
          </p:cNvPr>
          <p:cNvSpPr txBox="1">
            <a:spLocks noChangeArrowheads="1"/>
          </p:cNvSpPr>
          <p:nvPr/>
        </p:nvSpPr>
        <p:spPr bwMode="auto">
          <a:xfrm>
            <a:off x="4114800" y="1600201"/>
            <a:ext cx="6096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4000">
                <a:latin typeface="Times New Roman" panose="02020603050405020304" pitchFamily="18" charset="0"/>
              </a:rPr>
              <a:t>Key Insights</a:t>
            </a:r>
          </a:p>
        </p:txBody>
      </p:sp>
      <p:sp>
        <p:nvSpPr>
          <p:cNvPr id="18437" name="TextBox 12">
            <a:extLst>
              <a:ext uri="{FF2B5EF4-FFF2-40B4-BE49-F238E27FC236}">
                <a16:creationId xmlns:a16="http://schemas.microsoft.com/office/drawing/2014/main" id="{3FDD5CE5-02C7-4FB3-9BC7-DDC6F2572896}"/>
              </a:ext>
            </a:extLst>
          </p:cNvPr>
          <p:cNvSpPr txBox="1">
            <a:spLocks noChangeArrowheads="1"/>
          </p:cNvSpPr>
          <p:nvPr/>
        </p:nvSpPr>
        <p:spPr bwMode="auto">
          <a:xfrm>
            <a:off x="1828800" y="2057401"/>
            <a:ext cx="83820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2400">
              <a:latin typeface="Times New Roman" panose="02020603050405020304" pitchFamily="18" charset="0"/>
            </a:endParaRPr>
          </a:p>
          <a:p>
            <a:pPr eaLnBrk="1" hangingPunct="1">
              <a:spcBef>
                <a:spcPct val="0"/>
              </a:spcBef>
            </a:pPr>
            <a:r>
              <a:rPr lang="en-US" altLang="en-US" sz="3600">
                <a:latin typeface="Times New Roman" panose="02020603050405020304" pitchFamily="18" charset="0"/>
              </a:rPr>
              <a:t>Before a business selects a target market it should have a good grasp of its industry - including where its promising areas are and where its points of vulnerability are.</a:t>
            </a:r>
          </a:p>
          <a:p>
            <a:pPr eaLnBrk="1" hangingPunct="1">
              <a:spcBef>
                <a:spcPct val="0"/>
              </a:spcBef>
            </a:pPr>
            <a:r>
              <a:rPr lang="en-US" altLang="en-US" sz="3600">
                <a:latin typeface="Times New Roman" panose="02020603050405020304" pitchFamily="18" charset="0"/>
              </a:rPr>
              <a:t> The industry that a company participates in largely defines the playing field that a firm will participate in.</a:t>
            </a:r>
          </a:p>
        </p:txBody>
      </p:sp>
      <p:sp>
        <p:nvSpPr>
          <p:cNvPr id="18438" name="Rectangle 2">
            <a:extLst>
              <a:ext uri="{FF2B5EF4-FFF2-40B4-BE49-F238E27FC236}">
                <a16:creationId xmlns:a16="http://schemas.microsoft.com/office/drawing/2014/main" id="{5E0EAE6D-09EE-4B15-923A-610D4D45F681}"/>
              </a:ext>
            </a:extLst>
          </p:cNvPr>
          <p:cNvSpPr>
            <a:spLocks noGrp="1" noChangeArrowheads="1"/>
          </p:cNvSpPr>
          <p:nvPr>
            <p:ph type="title"/>
          </p:nvPr>
        </p:nvSpPr>
        <p:spPr>
          <a:xfrm>
            <a:off x="1828800" y="609600"/>
            <a:ext cx="8610600" cy="685800"/>
          </a:xfrm>
        </p:spPr>
        <p:txBody>
          <a:bodyPr>
            <a:normAutofit fontScale="90000"/>
          </a:bodyPr>
          <a:lstStyle/>
          <a:p>
            <a:pPr eaLnBrk="1" hangingPunct="1"/>
            <a:r>
              <a:rPr lang="en-US" altLang="en-US" sz="2800" dirty="0">
                <a:latin typeface="Times New Roman" panose="02020603050405020304" pitchFamily="18" charset="0"/>
              </a:rPr>
              <a:t>Section 2: Industry Analysis</a:t>
            </a:r>
            <a:br>
              <a:rPr lang="en-US" altLang="en-US" sz="2800" dirty="0">
                <a:latin typeface="Times New Roman" panose="02020603050405020304" pitchFamily="18" charset="0"/>
              </a:rPr>
            </a:br>
            <a:r>
              <a:rPr lang="en-US" altLang="en-US" sz="2800" dirty="0">
                <a:latin typeface="Times New Roman" panose="02020603050405020304" pitchFamily="18" charset="0"/>
              </a:rPr>
              <a:t>2 of 2</a:t>
            </a:r>
          </a:p>
        </p:txBody>
      </p:sp>
      <p:sp>
        <p:nvSpPr>
          <p:cNvPr id="18439" name="Footer Placeholder 8">
            <a:extLst>
              <a:ext uri="{FF2B5EF4-FFF2-40B4-BE49-F238E27FC236}">
                <a16:creationId xmlns:a16="http://schemas.microsoft.com/office/drawing/2014/main" id="{515420A1-6AB5-43D7-B352-707E4A34447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8440" name="Slide Number Placeholder 9">
            <a:extLst>
              <a:ext uri="{FF2B5EF4-FFF2-40B4-BE49-F238E27FC236}">
                <a16:creationId xmlns:a16="http://schemas.microsoft.com/office/drawing/2014/main" id="{1BBE9AC2-495D-4E47-BE92-32BAC871BE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64DE8EA0-294A-43DD-96A9-49693DAB0480}" type="slidenum">
              <a:rPr lang="en-US" altLang="en-US" sz="1400"/>
              <a:pPr>
                <a:spcBef>
                  <a:spcPct val="0"/>
                </a:spcBef>
                <a:buFontTx/>
                <a:buNone/>
              </a:pPr>
              <a:t>15</a:t>
            </a:fld>
            <a:r>
              <a:rPr lang="en-US" altLang="en-US" sz="1400"/>
              <a:t> of 41</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E75143A-BE36-4273-ABB2-47A6306D156E}"/>
              </a:ext>
            </a:extLst>
          </p:cNvPr>
          <p:cNvSpPr>
            <a:spLocks noGrp="1" noChangeArrowheads="1"/>
          </p:cNvSpPr>
          <p:nvPr>
            <p:ph type="title"/>
          </p:nvPr>
        </p:nvSpPr>
        <p:spPr>
          <a:xfrm>
            <a:off x="1799924" y="664142"/>
            <a:ext cx="8639476" cy="631257"/>
          </a:xfrm>
        </p:spPr>
        <p:txBody>
          <a:bodyPr>
            <a:normAutofit fontScale="90000"/>
          </a:bodyPr>
          <a:lstStyle/>
          <a:p>
            <a:pPr eaLnBrk="1" hangingPunct="1"/>
            <a:r>
              <a:rPr lang="en-US" altLang="en-US" sz="2800" dirty="0">
                <a:latin typeface="Times New Roman" panose="02020603050405020304" pitchFamily="18" charset="0"/>
              </a:rPr>
              <a:t>Section 3: Company Description</a:t>
            </a:r>
            <a:br>
              <a:rPr lang="en-US" altLang="en-US" sz="2800" dirty="0">
                <a:latin typeface="Times New Roman" panose="02020603050405020304" pitchFamily="18" charset="0"/>
              </a:rPr>
            </a:br>
            <a:r>
              <a:rPr lang="en-US" altLang="en-US" sz="2800" dirty="0">
                <a:latin typeface="Times New Roman" panose="02020603050405020304" pitchFamily="18" charset="0"/>
              </a:rPr>
              <a:t>1 of 2</a:t>
            </a:r>
          </a:p>
        </p:txBody>
      </p:sp>
      <p:sp>
        <p:nvSpPr>
          <p:cNvPr id="19459" name="Rectangle 3">
            <a:extLst>
              <a:ext uri="{FF2B5EF4-FFF2-40B4-BE49-F238E27FC236}">
                <a16:creationId xmlns:a16="http://schemas.microsoft.com/office/drawing/2014/main" id="{F9CAA94D-1E3C-4FB3-B05F-C2049E2EEA9E}"/>
              </a:ext>
            </a:extLst>
          </p:cNvPr>
          <p:cNvSpPr>
            <a:spLocks noGrp="1" noChangeArrowheads="1"/>
          </p:cNvSpPr>
          <p:nvPr>
            <p:ph type="body" idx="1"/>
          </p:nvPr>
        </p:nvSpPr>
        <p:spPr>
          <a:xfrm>
            <a:off x="1676400" y="1143001"/>
            <a:ext cx="8763000" cy="5287963"/>
          </a:xfrm>
        </p:spPr>
        <p:txBody>
          <a:bodyPr/>
          <a:lstStyle/>
          <a:p>
            <a:pPr eaLnBrk="1" hangingPunct="1">
              <a:lnSpc>
                <a:spcPct val="90000"/>
              </a:lnSpc>
            </a:pPr>
            <a:r>
              <a:rPr lang="en-US" altLang="en-US" sz="3600" b="1" i="1">
                <a:latin typeface="Times New Roman" panose="02020603050405020304" pitchFamily="18" charset="0"/>
              </a:rPr>
              <a:t>Company Description</a:t>
            </a:r>
          </a:p>
          <a:p>
            <a:pPr lvl="1" eaLnBrk="1" hangingPunct="1">
              <a:lnSpc>
                <a:spcPct val="90000"/>
              </a:lnSpc>
            </a:pPr>
            <a:r>
              <a:rPr lang="en-US" altLang="en-US" sz="3200">
                <a:latin typeface="Times New Roman" panose="02020603050405020304" pitchFamily="18" charset="0"/>
              </a:rPr>
              <a:t>This section begins with a general description of the company.</a:t>
            </a:r>
          </a:p>
          <a:p>
            <a:pPr lvl="1" eaLnBrk="1" hangingPunct="1">
              <a:lnSpc>
                <a:spcPct val="90000"/>
              </a:lnSpc>
            </a:pPr>
            <a:r>
              <a:rPr lang="en-US" altLang="en-US" sz="3200">
                <a:latin typeface="Times New Roman" panose="02020603050405020304" pitchFamily="18" charset="0"/>
              </a:rPr>
              <a:t>Items to include in this section:</a:t>
            </a:r>
          </a:p>
          <a:p>
            <a:pPr lvl="2" eaLnBrk="1" hangingPunct="1">
              <a:lnSpc>
                <a:spcPct val="90000"/>
              </a:lnSpc>
            </a:pPr>
            <a:r>
              <a:rPr lang="en-US" altLang="en-US" sz="2800">
                <a:latin typeface="Times New Roman" panose="02020603050405020304" pitchFamily="18" charset="0"/>
              </a:rPr>
              <a:t>Company description/background.</a:t>
            </a:r>
          </a:p>
          <a:p>
            <a:pPr lvl="2" eaLnBrk="1" hangingPunct="1">
              <a:lnSpc>
                <a:spcPct val="90000"/>
              </a:lnSpc>
            </a:pPr>
            <a:r>
              <a:rPr lang="en-US" altLang="en-US" sz="2800">
                <a:latin typeface="Times New Roman" panose="02020603050405020304" pitchFamily="18" charset="0"/>
              </a:rPr>
              <a:t>Company history.</a:t>
            </a:r>
          </a:p>
          <a:p>
            <a:pPr lvl="2" eaLnBrk="1" hangingPunct="1">
              <a:lnSpc>
                <a:spcPct val="90000"/>
              </a:lnSpc>
            </a:pPr>
            <a:r>
              <a:rPr lang="en-US" altLang="en-US" sz="2800">
                <a:latin typeface="Times New Roman" panose="02020603050405020304" pitchFamily="18" charset="0"/>
              </a:rPr>
              <a:t>Mission statement.</a:t>
            </a:r>
          </a:p>
          <a:p>
            <a:pPr lvl="2" eaLnBrk="1" hangingPunct="1">
              <a:lnSpc>
                <a:spcPct val="90000"/>
              </a:lnSpc>
            </a:pPr>
            <a:r>
              <a:rPr lang="en-US" altLang="en-US" sz="2800">
                <a:latin typeface="Times New Roman" panose="02020603050405020304" pitchFamily="18" charset="0"/>
              </a:rPr>
              <a:t>Products and services.</a:t>
            </a:r>
          </a:p>
          <a:p>
            <a:pPr lvl="2" eaLnBrk="1" hangingPunct="1">
              <a:lnSpc>
                <a:spcPct val="90000"/>
              </a:lnSpc>
            </a:pPr>
            <a:r>
              <a:rPr lang="en-US" altLang="en-US" sz="2800">
                <a:latin typeface="Times New Roman" panose="02020603050405020304" pitchFamily="18" charset="0"/>
              </a:rPr>
              <a:t>Current status.</a:t>
            </a:r>
          </a:p>
          <a:p>
            <a:pPr lvl="2" eaLnBrk="1" hangingPunct="1">
              <a:lnSpc>
                <a:spcPct val="90000"/>
              </a:lnSpc>
            </a:pPr>
            <a:r>
              <a:rPr lang="en-US" altLang="en-US" sz="2800">
                <a:latin typeface="Times New Roman" panose="02020603050405020304" pitchFamily="18" charset="0"/>
              </a:rPr>
              <a:t>Legal status and ownership.</a:t>
            </a:r>
          </a:p>
          <a:p>
            <a:pPr lvl="2" eaLnBrk="1" hangingPunct="1">
              <a:lnSpc>
                <a:spcPct val="90000"/>
              </a:lnSpc>
            </a:pPr>
            <a:r>
              <a:rPr lang="en-US" altLang="en-US" sz="2800">
                <a:latin typeface="Times New Roman" panose="02020603050405020304" pitchFamily="18" charset="0"/>
              </a:rPr>
              <a:t>Key partners (if any).</a:t>
            </a:r>
            <a:endParaRPr lang="en-US" altLang="en-US">
              <a:latin typeface="Times New Roman" panose="02020603050405020304" pitchFamily="18" charset="0"/>
            </a:endParaRPr>
          </a:p>
        </p:txBody>
      </p:sp>
      <p:sp>
        <p:nvSpPr>
          <p:cNvPr id="19460" name="Line 4">
            <a:extLst>
              <a:ext uri="{FF2B5EF4-FFF2-40B4-BE49-F238E27FC236}">
                <a16:creationId xmlns:a16="http://schemas.microsoft.com/office/drawing/2014/main" id="{7FBA12CA-0C23-4B2C-A67A-219A9D1020EC}"/>
              </a:ext>
            </a:extLst>
          </p:cNvPr>
          <p:cNvSpPr>
            <a:spLocks noChangeShapeType="1"/>
          </p:cNvSpPr>
          <p:nvPr/>
        </p:nvSpPr>
        <p:spPr bwMode="auto">
          <a:xfrm>
            <a:off x="1524000" y="1295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1" name="Footer Placeholder 5">
            <a:extLst>
              <a:ext uri="{FF2B5EF4-FFF2-40B4-BE49-F238E27FC236}">
                <a16:creationId xmlns:a16="http://schemas.microsoft.com/office/drawing/2014/main" id="{371FA48B-0213-4CC0-BCDD-0675A2F1F970}"/>
              </a:ext>
            </a:extLst>
          </p:cNvPr>
          <p:cNvSpPr>
            <a:spLocks noGrp="1"/>
          </p:cNvSpPr>
          <p:nvPr>
            <p:ph type="ftr" sz="quarter" idx="11"/>
          </p:nvPr>
        </p:nvSpPr>
        <p:spPr>
          <a:xfrm>
            <a:off x="1981200" y="6430963"/>
            <a:ext cx="5867400" cy="2905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19462" name="Slide Number Placeholder 7">
            <a:extLst>
              <a:ext uri="{FF2B5EF4-FFF2-40B4-BE49-F238E27FC236}">
                <a16:creationId xmlns:a16="http://schemas.microsoft.com/office/drawing/2014/main" id="{40EF8344-4D11-4307-A1BE-DCAEDED9E1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D090E40B-B566-47FC-A82D-6F790CC60009}" type="slidenum">
              <a:rPr lang="en-US" altLang="en-US" sz="1400"/>
              <a:pPr>
                <a:spcBef>
                  <a:spcPct val="0"/>
                </a:spcBef>
                <a:buFontTx/>
                <a:buNone/>
              </a:pPr>
              <a:t>16</a:t>
            </a:fld>
            <a:r>
              <a:rPr lang="en-US" altLang="en-US" sz="1400"/>
              <a:t> of 41</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4">
            <a:extLst>
              <a:ext uri="{FF2B5EF4-FFF2-40B4-BE49-F238E27FC236}">
                <a16:creationId xmlns:a16="http://schemas.microsoft.com/office/drawing/2014/main" id="{037DA523-B971-4215-8844-2AAA5BCED404}"/>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3" name="Rectangle 5">
            <a:extLst>
              <a:ext uri="{FF2B5EF4-FFF2-40B4-BE49-F238E27FC236}">
                <a16:creationId xmlns:a16="http://schemas.microsoft.com/office/drawing/2014/main" id="{1E83D3F2-FD8E-45DA-BBCA-FACA5B252A0B}"/>
              </a:ext>
            </a:extLst>
          </p:cNvPr>
          <p:cNvSpPr>
            <a:spLocks noChangeArrowheads="1"/>
          </p:cNvSpPr>
          <p:nvPr/>
        </p:nvSpPr>
        <p:spPr bwMode="auto">
          <a:xfrm>
            <a:off x="1676400" y="1600200"/>
            <a:ext cx="8763000" cy="48768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0484" name="TextBox 11">
            <a:extLst>
              <a:ext uri="{FF2B5EF4-FFF2-40B4-BE49-F238E27FC236}">
                <a16:creationId xmlns:a16="http://schemas.microsoft.com/office/drawing/2014/main" id="{67B3E07D-654C-4B61-BA14-6EB01AEE2DA5}"/>
              </a:ext>
            </a:extLst>
          </p:cNvPr>
          <p:cNvSpPr txBox="1">
            <a:spLocks noChangeArrowheads="1"/>
          </p:cNvSpPr>
          <p:nvPr/>
        </p:nvSpPr>
        <p:spPr bwMode="auto">
          <a:xfrm>
            <a:off x="3962400" y="1597026"/>
            <a:ext cx="541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4000" b="1">
                <a:latin typeface="Times New Roman" panose="02020603050405020304" pitchFamily="18" charset="0"/>
              </a:rPr>
              <a:t>Key Insights</a:t>
            </a:r>
          </a:p>
        </p:txBody>
      </p:sp>
      <p:sp>
        <p:nvSpPr>
          <p:cNvPr id="17414" name="TextBox 12">
            <a:extLst>
              <a:ext uri="{FF2B5EF4-FFF2-40B4-BE49-F238E27FC236}">
                <a16:creationId xmlns:a16="http://schemas.microsoft.com/office/drawing/2014/main" id="{AF0494D5-72B9-4123-A442-5F89C4343B8B}"/>
              </a:ext>
            </a:extLst>
          </p:cNvPr>
          <p:cNvSpPr txBox="1">
            <a:spLocks noChangeArrowheads="1"/>
          </p:cNvSpPr>
          <p:nvPr/>
        </p:nvSpPr>
        <p:spPr bwMode="auto">
          <a:xfrm>
            <a:off x="1981200" y="2057401"/>
            <a:ext cx="8001000" cy="4524375"/>
          </a:xfrm>
          <a:prstGeom prst="rect">
            <a:avLst/>
          </a:prstGeom>
          <a:noFill/>
          <a:ln>
            <a:noFill/>
          </a:ln>
        </p:spPr>
        <p:txBody>
          <a:bodyPr>
            <a:spAutoFit/>
          </a:bodyPr>
          <a:lstStyle>
            <a:lvl1pPr>
              <a:defRPr sz="4000">
                <a:solidFill>
                  <a:schemeClr val="tx1"/>
                </a:solidFill>
                <a:latin typeface="Times New Roman" panose="02020603050405020304" pitchFamily="18" charset="0"/>
                <a:ea typeface="MS PGothic" pitchFamily="34" charset="-128"/>
              </a:defRPr>
            </a:lvl1pPr>
            <a:lvl2pPr marL="742950" indent="-285750">
              <a:defRPr sz="4000">
                <a:solidFill>
                  <a:schemeClr val="tx1"/>
                </a:solidFill>
                <a:latin typeface="Times New Roman" panose="02020603050405020304" pitchFamily="18" charset="0"/>
                <a:ea typeface="MS PGothic" pitchFamily="34" charset="-128"/>
              </a:defRPr>
            </a:lvl2pPr>
            <a:lvl3pPr marL="1143000" indent="-228600">
              <a:defRPr sz="4000">
                <a:solidFill>
                  <a:schemeClr val="tx1"/>
                </a:solidFill>
                <a:latin typeface="Times New Roman" panose="02020603050405020304" pitchFamily="18" charset="0"/>
                <a:ea typeface="MS PGothic" pitchFamily="34" charset="-128"/>
              </a:defRPr>
            </a:lvl3pPr>
            <a:lvl4pPr marL="1600200" indent="-228600">
              <a:defRPr sz="4000">
                <a:solidFill>
                  <a:schemeClr val="tx1"/>
                </a:solidFill>
                <a:latin typeface="Times New Roman" panose="02020603050405020304" pitchFamily="18" charset="0"/>
                <a:ea typeface="MS PGothic" pitchFamily="34" charset="-128"/>
              </a:defRPr>
            </a:lvl4pPr>
            <a:lvl5pPr marL="2057400" indent="-228600">
              <a:defRPr sz="4000">
                <a:solidFill>
                  <a:schemeClr val="tx1"/>
                </a:solidFill>
                <a:latin typeface="Times New Roman" panose="02020603050405020304" pitchFamily="18" charset="0"/>
                <a:ea typeface="MS PGothic"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9pPr>
          </a:lstStyle>
          <a:p>
            <a:pPr marL="342900" indent="-342900">
              <a:buFont typeface="Wingdings" panose="05000000000000000000" pitchFamily="2" charset="2"/>
              <a:buChar char="§"/>
              <a:defRPr/>
            </a:pPr>
            <a:r>
              <a:rPr lang="en-US" altLang="en-US" sz="2400" dirty="0"/>
              <a:t> </a:t>
            </a:r>
          </a:p>
          <a:p>
            <a:pPr marL="342900" indent="-342900">
              <a:buFont typeface="Wingdings" panose="05000000000000000000" pitchFamily="2" charset="2"/>
              <a:buChar char="§"/>
              <a:defRPr/>
            </a:pPr>
            <a:r>
              <a:rPr lang="en-US" altLang="en-US" sz="4400" dirty="0"/>
              <a:t>While at first glance this section may seem less important than the others, it is extremely important.</a:t>
            </a:r>
          </a:p>
          <a:p>
            <a:pPr marL="571500" indent="-571500">
              <a:buFont typeface="Wingdings" panose="05000000000000000000" pitchFamily="2" charset="2"/>
              <a:buChar char="§"/>
              <a:defRPr/>
            </a:pPr>
            <a:r>
              <a:rPr lang="en-US" altLang="en-US" sz="4400" dirty="0"/>
              <a:t> It demonstrates to your reader that you know how to translate an idea into a business.</a:t>
            </a:r>
          </a:p>
        </p:txBody>
      </p:sp>
      <p:sp>
        <p:nvSpPr>
          <p:cNvPr id="20486" name="Rectangle 2">
            <a:extLst>
              <a:ext uri="{FF2B5EF4-FFF2-40B4-BE49-F238E27FC236}">
                <a16:creationId xmlns:a16="http://schemas.microsoft.com/office/drawing/2014/main" id="{651CC5D1-34C4-4268-BF1E-1909C2566960}"/>
              </a:ext>
            </a:extLst>
          </p:cNvPr>
          <p:cNvSpPr>
            <a:spLocks noGrp="1" noChangeArrowheads="1"/>
          </p:cNvSpPr>
          <p:nvPr>
            <p:ph type="title"/>
          </p:nvPr>
        </p:nvSpPr>
        <p:spPr>
          <a:xfrm>
            <a:off x="1371600" y="685684"/>
            <a:ext cx="8610600" cy="1143000"/>
          </a:xfrm>
        </p:spPr>
        <p:txBody>
          <a:bodyPr/>
          <a:lstStyle/>
          <a:p>
            <a:pPr eaLnBrk="1" hangingPunct="1"/>
            <a:r>
              <a:rPr lang="en-US" altLang="en-US" sz="4800" dirty="0">
                <a:latin typeface="Times New Roman" panose="02020603050405020304" pitchFamily="18" charset="0"/>
              </a:rPr>
              <a:t>Section 3: Company Description</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20488" name="Slide Number Placeholder 9">
            <a:extLst>
              <a:ext uri="{FF2B5EF4-FFF2-40B4-BE49-F238E27FC236}">
                <a16:creationId xmlns:a16="http://schemas.microsoft.com/office/drawing/2014/main" id="{644545BD-2A04-41B7-A212-3F1EC3EF4E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F341F1E1-6C04-42D8-B765-FE847A8975C3}" type="slidenum">
              <a:rPr lang="en-US" altLang="en-US" sz="1400"/>
              <a:pPr>
                <a:spcBef>
                  <a:spcPct val="0"/>
                </a:spcBef>
                <a:buFontTx/>
                <a:buNone/>
              </a:pPr>
              <a:t>17</a:t>
            </a:fld>
            <a:r>
              <a:rPr lang="en-US" altLang="en-US" sz="1400"/>
              <a:t> of 41</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889D132-EC78-40FE-B0F1-3A8F4E161701}"/>
              </a:ext>
            </a:extLst>
          </p:cNvPr>
          <p:cNvSpPr>
            <a:spLocks noGrp="1" noChangeArrowheads="1"/>
          </p:cNvSpPr>
          <p:nvPr>
            <p:ph type="title"/>
          </p:nvPr>
        </p:nvSpPr>
        <p:spPr>
          <a:xfrm>
            <a:off x="1828800" y="904774"/>
            <a:ext cx="8610600" cy="390625"/>
          </a:xfrm>
        </p:spPr>
        <p:txBody>
          <a:bodyPr>
            <a:normAutofit fontScale="90000"/>
          </a:bodyPr>
          <a:lstStyle/>
          <a:p>
            <a:pPr eaLnBrk="1" hangingPunct="1"/>
            <a:r>
              <a:rPr lang="en-US" altLang="en-US" sz="5400" dirty="0">
                <a:latin typeface="Times New Roman" panose="02020603050405020304" pitchFamily="18" charset="0"/>
              </a:rPr>
              <a:t>Section 4: Market Analysis</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21507" name="Rectangle 3">
            <a:extLst>
              <a:ext uri="{FF2B5EF4-FFF2-40B4-BE49-F238E27FC236}">
                <a16:creationId xmlns:a16="http://schemas.microsoft.com/office/drawing/2014/main" id="{82BB1394-28AB-4AB1-A49D-38C153002A58}"/>
              </a:ext>
            </a:extLst>
          </p:cNvPr>
          <p:cNvSpPr>
            <a:spLocks noGrp="1" noChangeArrowheads="1"/>
          </p:cNvSpPr>
          <p:nvPr>
            <p:ph type="body" idx="1"/>
          </p:nvPr>
        </p:nvSpPr>
        <p:spPr>
          <a:xfrm>
            <a:off x="1407695" y="1919428"/>
            <a:ext cx="8839200" cy="3812892"/>
          </a:xfrm>
        </p:spPr>
        <p:txBody>
          <a:bodyPr>
            <a:normAutofit fontScale="92500" lnSpcReduction="20000"/>
          </a:bodyPr>
          <a:lstStyle/>
          <a:p>
            <a:pPr eaLnBrk="1" hangingPunct="1">
              <a:lnSpc>
                <a:spcPct val="90000"/>
              </a:lnSpc>
            </a:pPr>
            <a:r>
              <a:rPr lang="en-US" altLang="en-US" sz="3600" b="1" i="1" dirty="0">
                <a:latin typeface="Times New Roman" panose="02020603050405020304" pitchFamily="18" charset="0"/>
              </a:rPr>
              <a:t>Market Analysis</a:t>
            </a:r>
          </a:p>
          <a:p>
            <a:pPr lvl="1" eaLnBrk="1" hangingPunct="1">
              <a:lnSpc>
                <a:spcPct val="90000"/>
              </a:lnSpc>
            </a:pPr>
            <a:r>
              <a:rPr lang="en-US" altLang="en-US" sz="3600" dirty="0">
                <a:latin typeface="Times New Roman" panose="02020603050405020304" pitchFamily="18" charset="0"/>
              </a:rPr>
              <a:t>The market analysis breaks the industry into segments and zeros in on the specific segment (or target market) to which the firm will try to appeal.</a:t>
            </a:r>
          </a:p>
          <a:p>
            <a:pPr lvl="1" eaLnBrk="1" hangingPunct="1">
              <a:lnSpc>
                <a:spcPct val="90000"/>
              </a:lnSpc>
            </a:pPr>
            <a:r>
              <a:rPr lang="en-US" altLang="en-US" sz="3600" dirty="0">
                <a:latin typeface="Times New Roman" panose="02020603050405020304" pitchFamily="18" charset="0"/>
              </a:rPr>
              <a:t>Items to include in this section:</a:t>
            </a:r>
          </a:p>
          <a:p>
            <a:pPr lvl="2" eaLnBrk="1" hangingPunct="1">
              <a:lnSpc>
                <a:spcPct val="90000"/>
              </a:lnSpc>
            </a:pPr>
            <a:r>
              <a:rPr lang="en-US" altLang="en-US" sz="3200" dirty="0">
                <a:latin typeface="Times New Roman" panose="02020603050405020304" pitchFamily="18" charset="0"/>
              </a:rPr>
              <a:t>Market segmentation and target market selection.</a:t>
            </a:r>
          </a:p>
          <a:p>
            <a:pPr lvl="2" eaLnBrk="1" hangingPunct="1">
              <a:lnSpc>
                <a:spcPct val="90000"/>
              </a:lnSpc>
            </a:pPr>
            <a:r>
              <a:rPr lang="en-US" altLang="en-US" sz="3200" dirty="0">
                <a:latin typeface="Times New Roman" panose="02020603050405020304" pitchFamily="18" charset="0"/>
              </a:rPr>
              <a:t>Buyer behavior.</a:t>
            </a:r>
          </a:p>
          <a:p>
            <a:pPr lvl="2" eaLnBrk="1" hangingPunct="1">
              <a:lnSpc>
                <a:spcPct val="90000"/>
              </a:lnSpc>
            </a:pPr>
            <a:r>
              <a:rPr lang="en-US" altLang="en-US" sz="3200" dirty="0">
                <a:latin typeface="Times New Roman" panose="02020603050405020304" pitchFamily="18" charset="0"/>
              </a:rPr>
              <a:t>Competitor analysis.</a:t>
            </a:r>
          </a:p>
        </p:txBody>
      </p:sp>
      <p:sp>
        <p:nvSpPr>
          <p:cNvPr id="21508" name="Line 4">
            <a:extLst>
              <a:ext uri="{FF2B5EF4-FFF2-40B4-BE49-F238E27FC236}">
                <a16:creationId xmlns:a16="http://schemas.microsoft.com/office/drawing/2014/main" id="{D363B0FC-AAE2-47AE-A0D4-C773A8D55730}"/>
              </a:ext>
            </a:extLst>
          </p:cNvPr>
          <p:cNvSpPr>
            <a:spLocks noChangeShapeType="1"/>
          </p:cNvSpPr>
          <p:nvPr/>
        </p:nvSpPr>
        <p:spPr bwMode="auto">
          <a:xfrm>
            <a:off x="1562100" y="1709287"/>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510" name="Slide Number Placeholder 7">
            <a:extLst>
              <a:ext uri="{FF2B5EF4-FFF2-40B4-BE49-F238E27FC236}">
                <a16:creationId xmlns:a16="http://schemas.microsoft.com/office/drawing/2014/main" id="{7C9E5085-F1A5-4807-B5DE-214508314E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73052C79-961F-4357-9F53-F7931FF473F2}" type="slidenum">
              <a:rPr lang="en-US" altLang="en-US" sz="1400"/>
              <a:pPr>
                <a:spcBef>
                  <a:spcPct val="0"/>
                </a:spcBef>
                <a:buFontTx/>
                <a:buNone/>
              </a:pPr>
              <a:t>18</a:t>
            </a:fld>
            <a:r>
              <a:rPr lang="en-US" altLang="en-US" sz="1400"/>
              <a:t> of 41</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4">
            <a:extLst>
              <a:ext uri="{FF2B5EF4-FFF2-40B4-BE49-F238E27FC236}">
                <a16:creationId xmlns:a16="http://schemas.microsoft.com/office/drawing/2014/main" id="{6A0C5E5F-561B-464E-AD65-43F5CD5E0D29}"/>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1" name="Rectangle 5">
            <a:extLst>
              <a:ext uri="{FF2B5EF4-FFF2-40B4-BE49-F238E27FC236}">
                <a16:creationId xmlns:a16="http://schemas.microsoft.com/office/drawing/2014/main" id="{85EF3B6E-A651-489B-99BD-2E87A2B2C992}"/>
              </a:ext>
            </a:extLst>
          </p:cNvPr>
          <p:cNvSpPr>
            <a:spLocks noChangeArrowheads="1"/>
          </p:cNvSpPr>
          <p:nvPr/>
        </p:nvSpPr>
        <p:spPr bwMode="auto">
          <a:xfrm>
            <a:off x="1752600" y="1600200"/>
            <a:ext cx="85344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2532" name="TextBox 11">
            <a:extLst>
              <a:ext uri="{FF2B5EF4-FFF2-40B4-BE49-F238E27FC236}">
                <a16:creationId xmlns:a16="http://schemas.microsoft.com/office/drawing/2014/main" id="{34D80F69-E834-4A3E-8A0E-6263C985302A}"/>
              </a:ext>
            </a:extLst>
          </p:cNvPr>
          <p:cNvSpPr txBox="1">
            <a:spLocks noChangeArrowheads="1"/>
          </p:cNvSpPr>
          <p:nvPr/>
        </p:nvSpPr>
        <p:spPr bwMode="auto">
          <a:xfrm>
            <a:off x="5562600" y="1600201"/>
            <a:ext cx="464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a:latin typeface="Times New Roman" panose="02020603050405020304" pitchFamily="18" charset="0"/>
              </a:rPr>
              <a:t>Key Insights</a:t>
            </a:r>
          </a:p>
        </p:txBody>
      </p:sp>
      <p:sp>
        <p:nvSpPr>
          <p:cNvPr id="19462" name="TextBox 12">
            <a:extLst>
              <a:ext uri="{FF2B5EF4-FFF2-40B4-BE49-F238E27FC236}">
                <a16:creationId xmlns:a16="http://schemas.microsoft.com/office/drawing/2014/main" id="{577DA623-D064-4CD8-9DE0-CC079256DD4B}"/>
              </a:ext>
            </a:extLst>
          </p:cNvPr>
          <p:cNvSpPr txBox="1">
            <a:spLocks noChangeArrowheads="1"/>
          </p:cNvSpPr>
          <p:nvPr/>
        </p:nvSpPr>
        <p:spPr bwMode="auto">
          <a:xfrm>
            <a:off x="1981200" y="2032001"/>
            <a:ext cx="8420100" cy="4710113"/>
          </a:xfrm>
          <a:prstGeom prst="rect">
            <a:avLst/>
          </a:prstGeom>
          <a:noFill/>
          <a:ln>
            <a:noFill/>
          </a:ln>
        </p:spPr>
        <p:txBody>
          <a:bodyPr>
            <a:spAutoFit/>
          </a:bodyPr>
          <a:lstStyle>
            <a:lvl1pPr>
              <a:defRPr sz="4000">
                <a:solidFill>
                  <a:schemeClr val="tx1"/>
                </a:solidFill>
                <a:latin typeface="Times New Roman" panose="02020603050405020304" pitchFamily="18" charset="0"/>
                <a:ea typeface="MS PGothic" pitchFamily="34" charset="-128"/>
              </a:defRPr>
            </a:lvl1pPr>
            <a:lvl2pPr marL="742950" indent="-285750">
              <a:defRPr sz="4000">
                <a:solidFill>
                  <a:schemeClr val="tx1"/>
                </a:solidFill>
                <a:latin typeface="Times New Roman" panose="02020603050405020304" pitchFamily="18" charset="0"/>
                <a:ea typeface="MS PGothic" pitchFamily="34" charset="-128"/>
              </a:defRPr>
            </a:lvl2pPr>
            <a:lvl3pPr marL="1143000" indent="-228600">
              <a:defRPr sz="4000">
                <a:solidFill>
                  <a:schemeClr val="tx1"/>
                </a:solidFill>
                <a:latin typeface="Times New Roman" panose="02020603050405020304" pitchFamily="18" charset="0"/>
                <a:ea typeface="MS PGothic" pitchFamily="34" charset="-128"/>
              </a:defRPr>
            </a:lvl3pPr>
            <a:lvl4pPr marL="1600200" indent="-228600">
              <a:defRPr sz="4000">
                <a:solidFill>
                  <a:schemeClr val="tx1"/>
                </a:solidFill>
                <a:latin typeface="Times New Roman" panose="02020603050405020304" pitchFamily="18" charset="0"/>
                <a:ea typeface="MS PGothic" pitchFamily="34" charset="-128"/>
              </a:defRPr>
            </a:lvl4pPr>
            <a:lvl5pPr marL="2057400" indent="-228600">
              <a:defRPr sz="4000">
                <a:solidFill>
                  <a:schemeClr val="tx1"/>
                </a:solidFill>
                <a:latin typeface="Times New Roman" panose="02020603050405020304" pitchFamily="18" charset="0"/>
                <a:ea typeface="MS PGothic"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9pPr>
          </a:lstStyle>
          <a:p>
            <a:pPr eaLnBrk="1" hangingPunct="1">
              <a:defRPr/>
            </a:pPr>
            <a:endParaRPr lang="en-US" altLang="en-US" sz="2400" dirty="0"/>
          </a:p>
          <a:p>
            <a:pPr marL="342900" indent="-342900">
              <a:buFont typeface="Wingdings" panose="05000000000000000000" pitchFamily="2" charset="2"/>
              <a:buChar char="§"/>
              <a:defRPr/>
            </a:pPr>
            <a:r>
              <a:rPr lang="en-US" altLang="en-US" sz="2800" dirty="0"/>
              <a:t>Most start-ups do not service their entire industry.  Instead, they focus on servicing a specific (target) market within the industry.</a:t>
            </a:r>
          </a:p>
          <a:p>
            <a:pPr marL="457200" indent="-457200">
              <a:buFont typeface="Wingdings" panose="05000000000000000000" pitchFamily="2" charset="2"/>
              <a:buChar char="§"/>
              <a:defRPr/>
            </a:pPr>
            <a:r>
              <a:rPr lang="en-US" altLang="en-US" sz="2800" dirty="0"/>
              <a:t>It’s important to include a section in the market analysis that deals with the behavior of the consumers in the market.  The more a start-up knows about the consumers in its target  market, the more it can tailor its products or services appropriately. </a:t>
            </a:r>
          </a:p>
          <a:p>
            <a:pPr eaLnBrk="1" hangingPunct="1">
              <a:defRPr/>
            </a:pPr>
            <a:endParaRPr lang="en-US" altLang="en-US" sz="2800" dirty="0"/>
          </a:p>
          <a:p>
            <a:pPr eaLnBrk="1" hangingPunct="1">
              <a:defRPr/>
            </a:pPr>
            <a:endParaRPr lang="en-US" altLang="en-US" sz="2400" dirty="0"/>
          </a:p>
        </p:txBody>
      </p:sp>
      <p:sp>
        <p:nvSpPr>
          <p:cNvPr id="22534" name="Rectangle 2">
            <a:extLst>
              <a:ext uri="{FF2B5EF4-FFF2-40B4-BE49-F238E27FC236}">
                <a16:creationId xmlns:a16="http://schemas.microsoft.com/office/drawing/2014/main" id="{A4EF5C36-3862-46AB-86C2-68E47A45F456}"/>
              </a:ext>
            </a:extLst>
          </p:cNvPr>
          <p:cNvSpPr>
            <a:spLocks noGrp="1" noChangeArrowheads="1"/>
          </p:cNvSpPr>
          <p:nvPr>
            <p:ph type="title"/>
          </p:nvPr>
        </p:nvSpPr>
        <p:spPr>
          <a:xfrm>
            <a:off x="1828800" y="1143000"/>
            <a:ext cx="8610600" cy="152399"/>
          </a:xfrm>
        </p:spPr>
        <p:txBody>
          <a:bodyPr>
            <a:normAutofit fontScale="90000"/>
          </a:bodyPr>
          <a:lstStyle/>
          <a:p>
            <a:pPr eaLnBrk="1" hangingPunct="1"/>
            <a:r>
              <a:rPr lang="en-US" altLang="en-US" sz="5400" dirty="0">
                <a:latin typeface="Times New Roman" panose="02020603050405020304" pitchFamily="18" charset="0"/>
              </a:rPr>
              <a:t>Section 4: Market Analysis</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22536" name="Slide Number Placeholder 9">
            <a:extLst>
              <a:ext uri="{FF2B5EF4-FFF2-40B4-BE49-F238E27FC236}">
                <a16:creationId xmlns:a16="http://schemas.microsoft.com/office/drawing/2014/main" id="{91FB3C68-DB7C-4223-8DB7-8D5D1F12F4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2785CB8B-BAE7-4F08-90BE-A22A67063ECC}" type="slidenum">
              <a:rPr lang="en-US" altLang="en-US" sz="1400"/>
              <a:pPr>
                <a:spcBef>
                  <a:spcPct val="0"/>
                </a:spcBef>
                <a:buFontTx/>
                <a:buNone/>
              </a:pPr>
              <a:t>19</a:t>
            </a:fld>
            <a:r>
              <a:rPr lang="en-US" altLang="en-US" sz="1400"/>
              <a:t> of 41</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AA8AB6B-1E59-42F2-9AAF-4EE591B7A8C9}"/>
              </a:ext>
            </a:extLst>
          </p:cNvPr>
          <p:cNvSpPr>
            <a:spLocks noGrp="1" noChangeArrowheads="1"/>
          </p:cNvSpPr>
          <p:nvPr>
            <p:ph type="title"/>
          </p:nvPr>
        </p:nvSpPr>
        <p:spPr>
          <a:xfrm>
            <a:off x="1943100" y="590982"/>
            <a:ext cx="8229600" cy="1143000"/>
          </a:xfrm>
        </p:spPr>
        <p:txBody>
          <a:bodyPr/>
          <a:lstStyle/>
          <a:p>
            <a:pPr eaLnBrk="1" hangingPunct="1"/>
            <a:r>
              <a:rPr lang="en-US" altLang="en-US" sz="5400" dirty="0">
                <a:latin typeface="Times New Roman" panose="02020603050405020304" pitchFamily="18" charset="0"/>
              </a:rPr>
              <a:t>Lecture Objectives</a:t>
            </a:r>
            <a:endParaRPr lang="en-US" altLang="en-US" sz="3600" dirty="0">
              <a:latin typeface="Times New Roman" panose="02020603050405020304" pitchFamily="18" charset="0"/>
            </a:endParaRPr>
          </a:p>
        </p:txBody>
      </p:sp>
      <p:sp>
        <p:nvSpPr>
          <p:cNvPr id="5123" name="Rectangle 3">
            <a:extLst>
              <a:ext uri="{FF2B5EF4-FFF2-40B4-BE49-F238E27FC236}">
                <a16:creationId xmlns:a16="http://schemas.microsoft.com/office/drawing/2014/main" id="{D30FB5D1-4D6D-45B2-A211-DBCBC5FDE103}"/>
              </a:ext>
            </a:extLst>
          </p:cNvPr>
          <p:cNvSpPr>
            <a:spLocks noGrp="1" noChangeArrowheads="1"/>
          </p:cNvSpPr>
          <p:nvPr>
            <p:ph type="body" idx="1"/>
          </p:nvPr>
        </p:nvSpPr>
        <p:spPr>
          <a:xfrm>
            <a:off x="1676400" y="1745212"/>
            <a:ext cx="8763000" cy="4655587"/>
          </a:xfrm>
        </p:spPr>
        <p:txBody>
          <a:bodyPr/>
          <a:lstStyle/>
          <a:p>
            <a:pPr marL="609600" indent="-609600">
              <a:buFontTx/>
              <a:buAutoNum type="arabicPeriod"/>
            </a:pPr>
            <a:r>
              <a:rPr lang="en-US" altLang="en-US" dirty="0">
                <a:latin typeface="Times New Roman" panose="02020603050405020304" pitchFamily="18" charset="0"/>
              </a:rPr>
              <a:t>Explain the purpose of a business plan.</a:t>
            </a:r>
          </a:p>
          <a:p>
            <a:pPr marL="609600" indent="-609600">
              <a:buFontTx/>
              <a:buAutoNum type="arabicPeriod"/>
            </a:pPr>
            <a:r>
              <a:rPr lang="en-US" altLang="en-US" dirty="0">
                <a:latin typeface="Times New Roman" panose="02020603050405020304" pitchFamily="18" charset="0"/>
              </a:rPr>
              <a:t>Describe who reads a business plan and what they’re looking for.</a:t>
            </a:r>
          </a:p>
          <a:p>
            <a:pPr marL="609600" indent="-609600">
              <a:buFontTx/>
              <a:buAutoNum type="arabicPeriod"/>
            </a:pPr>
            <a:r>
              <a:rPr lang="en-US" altLang="en-US" dirty="0">
                <a:latin typeface="Times New Roman" panose="02020603050405020304" pitchFamily="18" charset="0"/>
              </a:rPr>
              <a:t>Discuss the guidelines to follow to write an effective business plan.</a:t>
            </a:r>
          </a:p>
          <a:p>
            <a:pPr marL="609600" indent="-609600">
              <a:buFontTx/>
              <a:buAutoNum type="arabicPeriod"/>
            </a:pPr>
            <a:r>
              <a:rPr lang="en-US" altLang="en-US" dirty="0">
                <a:latin typeface="Times New Roman" panose="02020603050405020304" pitchFamily="18" charset="0"/>
              </a:rPr>
              <a:t>Identify and describe a suggested outline of a business plan.</a:t>
            </a:r>
          </a:p>
          <a:p>
            <a:pPr marL="609600" indent="-609600">
              <a:buFontTx/>
              <a:buAutoNum type="arabicPeriod"/>
            </a:pPr>
            <a:r>
              <a:rPr lang="en-US" altLang="en-US" dirty="0">
                <a:latin typeface="Times New Roman" panose="02020603050405020304" pitchFamily="18" charset="0"/>
              </a:rPr>
              <a:t>Explain how to effectively present a business plan to potential investors.</a:t>
            </a:r>
          </a:p>
        </p:txBody>
      </p:sp>
      <p:sp>
        <p:nvSpPr>
          <p:cNvPr id="5124" name="Line 4">
            <a:extLst>
              <a:ext uri="{FF2B5EF4-FFF2-40B4-BE49-F238E27FC236}">
                <a16:creationId xmlns:a16="http://schemas.microsoft.com/office/drawing/2014/main" id="{C40DD2A8-9B48-484F-A97F-C76009162D03}"/>
              </a:ext>
            </a:extLst>
          </p:cNvPr>
          <p:cNvSpPr>
            <a:spLocks noChangeShapeType="1"/>
          </p:cNvSpPr>
          <p:nvPr/>
        </p:nvSpPr>
        <p:spPr bwMode="auto">
          <a:xfrm>
            <a:off x="1295400" y="1517584"/>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5" name="Footer Placeholder 5">
            <a:extLst>
              <a:ext uri="{FF2B5EF4-FFF2-40B4-BE49-F238E27FC236}">
                <a16:creationId xmlns:a16="http://schemas.microsoft.com/office/drawing/2014/main" id="{67327C85-6B33-448B-8657-F5AA661DBC12}"/>
              </a:ext>
            </a:extLst>
          </p:cNvPr>
          <p:cNvSpPr>
            <a:spLocks noGrp="1"/>
          </p:cNvSpPr>
          <p:nvPr>
            <p:ph type="ftr" sz="quarter" idx="11"/>
          </p:nvPr>
        </p:nvSpPr>
        <p:spPr>
          <a:xfrm>
            <a:off x="1981200" y="6400801"/>
            <a:ext cx="58674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5126" name="Slide Number Placeholder 7">
            <a:extLst>
              <a:ext uri="{FF2B5EF4-FFF2-40B4-BE49-F238E27FC236}">
                <a16:creationId xmlns:a16="http://schemas.microsoft.com/office/drawing/2014/main" id="{0488E9AE-BF99-4800-A47B-A80BFEA24E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2 of 41</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BB48CB0-4729-45CB-9A3A-7A31F4BC8862}"/>
              </a:ext>
            </a:extLst>
          </p:cNvPr>
          <p:cNvSpPr>
            <a:spLocks noGrp="1" noChangeArrowheads="1"/>
          </p:cNvSpPr>
          <p:nvPr>
            <p:ph type="title"/>
          </p:nvPr>
        </p:nvSpPr>
        <p:spPr>
          <a:xfrm>
            <a:off x="1828800" y="856648"/>
            <a:ext cx="8610600" cy="438751"/>
          </a:xfrm>
        </p:spPr>
        <p:txBody>
          <a:bodyPr>
            <a:normAutofit fontScale="90000"/>
          </a:bodyPr>
          <a:lstStyle/>
          <a:p>
            <a:pPr eaLnBrk="1" hangingPunct="1"/>
            <a:r>
              <a:rPr lang="en-US" altLang="en-US" sz="3600" dirty="0">
                <a:latin typeface="Times New Roman" panose="02020603050405020304" pitchFamily="18" charset="0"/>
              </a:rPr>
              <a:t>Section 5: The Economics of the Business</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23555" name="Rectangle 3">
            <a:extLst>
              <a:ext uri="{FF2B5EF4-FFF2-40B4-BE49-F238E27FC236}">
                <a16:creationId xmlns:a16="http://schemas.microsoft.com/office/drawing/2014/main" id="{4DB6C02F-F9D5-44E7-96F8-2723B5EE19E6}"/>
              </a:ext>
            </a:extLst>
          </p:cNvPr>
          <p:cNvSpPr>
            <a:spLocks noGrp="1" noChangeArrowheads="1"/>
          </p:cNvSpPr>
          <p:nvPr>
            <p:ph type="body" idx="1"/>
          </p:nvPr>
        </p:nvSpPr>
        <p:spPr>
          <a:xfrm>
            <a:off x="1676400" y="1828800"/>
            <a:ext cx="8763000" cy="4895850"/>
          </a:xfrm>
        </p:spPr>
        <p:txBody>
          <a:bodyPr/>
          <a:lstStyle/>
          <a:p>
            <a:pPr eaLnBrk="1" hangingPunct="1">
              <a:lnSpc>
                <a:spcPct val="90000"/>
              </a:lnSpc>
            </a:pPr>
            <a:r>
              <a:rPr lang="en-US" altLang="en-US" b="1" i="1" dirty="0">
                <a:latin typeface="Times New Roman" panose="02020603050405020304" pitchFamily="18" charset="0"/>
              </a:rPr>
              <a:t>The Economics of the Business</a:t>
            </a:r>
          </a:p>
          <a:p>
            <a:pPr lvl="1" algn="just" eaLnBrk="1" hangingPunct="1">
              <a:lnSpc>
                <a:spcPct val="90000"/>
              </a:lnSpc>
            </a:pPr>
            <a:r>
              <a:rPr lang="en-US" altLang="en-US" dirty="0">
                <a:latin typeface="Times New Roman" panose="02020603050405020304" pitchFamily="18" charset="0"/>
              </a:rPr>
              <a:t>This section addresses the basic logic of how profits are earned in the business and how many units/quantum of a business’s products/service must be sold for the business to “break even” and then start earning a profit.</a:t>
            </a:r>
          </a:p>
          <a:p>
            <a:pPr lvl="1" eaLnBrk="1" hangingPunct="1">
              <a:lnSpc>
                <a:spcPct val="90000"/>
              </a:lnSpc>
            </a:pPr>
            <a:r>
              <a:rPr lang="en-US" altLang="en-US" dirty="0">
                <a:latin typeface="Times New Roman" panose="02020603050405020304" pitchFamily="18" charset="0"/>
              </a:rPr>
              <a:t>Items to include in this section:</a:t>
            </a:r>
          </a:p>
          <a:p>
            <a:pPr lvl="2" eaLnBrk="1" hangingPunct="1">
              <a:lnSpc>
                <a:spcPct val="90000"/>
              </a:lnSpc>
            </a:pPr>
            <a:r>
              <a:rPr lang="en-US" altLang="en-US" dirty="0">
                <a:latin typeface="Times New Roman" panose="02020603050405020304" pitchFamily="18" charset="0"/>
              </a:rPr>
              <a:t>Revenue drivers and profit margins.</a:t>
            </a:r>
          </a:p>
          <a:p>
            <a:pPr lvl="2" eaLnBrk="1" hangingPunct="1">
              <a:lnSpc>
                <a:spcPct val="90000"/>
              </a:lnSpc>
            </a:pPr>
            <a:r>
              <a:rPr lang="en-US" altLang="en-US" dirty="0">
                <a:latin typeface="Times New Roman" panose="02020603050405020304" pitchFamily="18" charset="0"/>
              </a:rPr>
              <a:t>Fixed and variable costs.</a:t>
            </a:r>
          </a:p>
          <a:p>
            <a:pPr lvl="2" eaLnBrk="1" hangingPunct="1">
              <a:lnSpc>
                <a:spcPct val="90000"/>
              </a:lnSpc>
            </a:pPr>
            <a:r>
              <a:rPr lang="en-US" altLang="en-US" dirty="0">
                <a:latin typeface="Times New Roman" panose="02020603050405020304" pitchFamily="18" charset="0"/>
              </a:rPr>
              <a:t>Operating leverage and its implications. </a:t>
            </a:r>
            <a:r>
              <a:rPr lang="en-US" altLang="en-US" sz="1200" dirty="0">
                <a:latin typeface="Times New Roman" panose="02020603050405020304" pitchFamily="18" charset="0"/>
              </a:rPr>
              <a:t>(</a:t>
            </a:r>
            <a:r>
              <a:rPr lang="en-US" altLang="en-US" sz="1200" dirty="0">
                <a:latin typeface="Times New Roman" panose="02020603050405020304" pitchFamily="18" charset="0"/>
                <a:hlinkClick r:id="rId2"/>
              </a:rPr>
              <a:t>https://www.investopedia.com/articles/stocks/06/opleverage.asp</a:t>
            </a:r>
            <a:r>
              <a:rPr lang="en-US" altLang="en-US" sz="1200" dirty="0">
                <a:latin typeface="Times New Roman" panose="02020603050405020304" pitchFamily="18" charset="0"/>
              </a:rPr>
              <a:t>)</a:t>
            </a:r>
            <a:endParaRPr lang="en-US" altLang="en-US" dirty="0">
              <a:latin typeface="Times New Roman" panose="02020603050405020304" pitchFamily="18" charset="0"/>
            </a:endParaRPr>
          </a:p>
          <a:p>
            <a:pPr lvl="2" eaLnBrk="1" hangingPunct="1">
              <a:lnSpc>
                <a:spcPct val="90000"/>
              </a:lnSpc>
            </a:pPr>
            <a:r>
              <a:rPr lang="en-US" altLang="en-US" dirty="0">
                <a:latin typeface="Times New Roman" panose="02020603050405020304" pitchFamily="18" charset="0"/>
              </a:rPr>
              <a:t>Start-up costs.</a:t>
            </a:r>
          </a:p>
          <a:p>
            <a:pPr lvl="2" eaLnBrk="1" hangingPunct="1">
              <a:lnSpc>
                <a:spcPct val="90000"/>
              </a:lnSpc>
            </a:pPr>
            <a:r>
              <a:rPr lang="en-US" altLang="en-US" dirty="0">
                <a:latin typeface="Times New Roman" panose="02020603050405020304" pitchFamily="18" charset="0"/>
              </a:rPr>
              <a:t>Break-even chart and calculations </a:t>
            </a:r>
            <a:r>
              <a:rPr lang="en-US" altLang="en-US" b="1" i="1" dirty="0">
                <a:latin typeface="Times New Roman" panose="02020603050405020304" pitchFamily="18" charset="0"/>
              </a:rPr>
              <a:t>(no. of units to sell to equate cost to revenue)</a:t>
            </a:r>
          </a:p>
          <a:p>
            <a:pPr lvl="1" eaLnBrk="1" hangingPunct="1">
              <a:lnSpc>
                <a:spcPct val="90000"/>
              </a:lnSpc>
              <a:buFontTx/>
              <a:buNone/>
            </a:pPr>
            <a:endParaRPr lang="en-US" altLang="en-US" dirty="0">
              <a:latin typeface="Times New Roman" panose="02020603050405020304" pitchFamily="18" charset="0"/>
            </a:endParaRPr>
          </a:p>
        </p:txBody>
      </p:sp>
      <p:sp>
        <p:nvSpPr>
          <p:cNvPr id="23556" name="Line 4">
            <a:extLst>
              <a:ext uri="{FF2B5EF4-FFF2-40B4-BE49-F238E27FC236}">
                <a16:creationId xmlns:a16="http://schemas.microsoft.com/office/drawing/2014/main" id="{D1A42B72-0F92-4BD3-9127-080C58D9152A}"/>
              </a:ext>
            </a:extLst>
          </p:cNvPr>
          <p:cNvSpPr>
            <a:spLocks noChangeShapeType="1"/>
          </p:cNvSpPr>
          <p:nvPr/>
        </p:nvSpPr>
        <p:spPr bwMode="auto">
          <a:xfrm>
            <a:off x="1524000" y="1564907"/>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557" name="Slide Number Placeholder 7">
            <a:extLst>
              <a:ext uri="{FF2B5EF4-FFF2-40B4-BE49-F238E27FC236}">
                <a16:creationId xmlns:a16="http://schemas.microsoft.com/office/drawing/2014/main" id="{F6AFC2F6-10F0-479C-9A79-6005EA8EE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41FF5419-DBA6-4791-9B12-1A0CD3CD24D8}" type="slidenum">
              <a:rPr lang="en-US" altLang="en-US" sz="1400"/>
              <a:pPr>
                <a:spcBef>
                  <a:spcPct val="0"/>
                </a:spcBef>
                <a:buFontTx/>
                <a:buNone/>
              </a:pPr>
              <a:t>20</a:t>
            </a:fld>
            <a:r>
              <a:rPr lang="en-US" altLang="en-US" sz="1400"/>
              <a:t> of 41</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B2587BF-4A3D-42E8-A5B4-914F96CED693}"/>
              </a:ext>
            </a:extLst>
          </p:cNvPr>
          <p:cNvSpPr>
            <a:spLocks noGrp="1" noChangeArrowheads="1"/>
          </p:cNvSpPr>
          <p:nvPr>
            <p:ph type="title"/>
          </p:nvPr>
        </p:nvSpPr>
        <p:spPr>
          <a:xfrm>
            <a:off x="1714500" y="798515"/>
            <a:ext cx="8763000" cy="1143000"/>
          </a:xfrm>
        </p:spPr>
        <p:txBody>
          <a:bodyPr>
            <a:normAutofit fontScale="90000"/>
          </a:bodyPr>
          <a:lstStyle/>
          <a:p>
            <a:r>
              <a:rPr lang="en-US" altLang="en-US" sz="4000" u="sng" dirty="0">
                <a:latin typeface="Times New Roman" panose="02020603050405020304" pitchFamily="18" charset="0"/>
              </a:rPr>
              <a:t>READING ASSIGNMENT</a:t>
            </a:r>
            <a:br>
              <a:rPr lang="en-US" altLang="en-US" sz="4000" dirty="0">
                <a:latin typeface="Times New Roman" panose="02020603050405020304" pitchFamily="18" charset="0"/>
              </a:rPr>
            </a:br>
            <a:r>
              <a:rPr lang="en-US" altLang="en-US" sz="4000" dirty="0">
                <a:latin typeface="Times New Roman" panose="02020603050405020304" pitchFamily="18" charset="0"/>
              </a:rPr>
              <a:t>Operating leverage and its implications.</a:t>
            </a:r>
            <a:endParaRPr lang="en-US" altLang="en-US" sz="4000" dirty="0"/>
          </a:p>
        </p:txBody>
      </p:sp>
      <p:sp>
        <p:nvSpPr>
          <p:cNvPr id="24579" name="Content Placeholder 2">
            <a:extLst>
              <a:ext uri="{FF2B5EF4-FFF2-40B4-BE49-F238E27FC236}">
                <a16:creationId xmlns:a16="http://schemas.microsoft.com/office/drawing/2014/main" id="{2E644640-ADE3-48A9-8264-682D1DD3AEEF}"/>
              </a:ext>
            </a:extLst>
          </p:cNvPr>
          <p:cNvSpPr>
            <a:spLocks noGrp="1" noChangeArrowheads="1"/>
          </p:cNvSpPr>
          <p:nvPr>
            <p:ph idx="1"/>
          </p:nvPr>
        </p:nvSpPr>
        <p:spPr>
          <a:xfrm>
            <a:off x="1524000" y="1600201"/>
            <a:ext cx="9144000" cy="4525963"/>
          </a:xfrm>
        </p:spPr>
        <p:txBody>
          <a:bodyPr/>
          <a:lstStyle/>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r>
              <a:rPr lang="en-US" altLang="en-US">
                <a:latin typeface="Times New Roman" panose="02020603050405020304" pitchFamily="18" charset="0"/>
              </a:rPr>
              <a:t>(</a:t>
            </a:r>
            <a:r>
              <a:rPr lang="en-US" altLang="en-US">
                <a:latin typeface="Times New Roman" panose="02020603050405020304" pitchFamily="18" charset="0"/>
                <a:hlinkClick r:id="rId2"/>
              </a:rPr>
              <a:t>https://www.investopedia.com/articles/stocks/06/opleverage.asp</a:t>
            </a:r>
            <a:r>
              <a:rPr lang="en-US" altLang="en-US">
                <a:latin typeface="Times New Roman" panose="02020603050405020304" pitchFamily="18" charset="0"/>
              </a:rPr>
              <a:t>)</a:t>
            </a:r>
          </a:p>
          <a:p>
            <a:endParaRPr lang="en-US" altLang="en-US"/>
          </a:p>
        </p:txBody>
      </p:sp>
      <p:sp>
        <p:nvSpPr>
          <p:cNvPr id="24581" name="Slide Number Placeholder 4">
            <a:extLst>
              <a:ext uri="{FF2B5EF4-FFF2-40B4-BE49-F238E27FC236}">
                <a16:creationId xmlns:a16="http://schemas.microsoft.com/office/drawing/2014/main" id="{E12EBD55-5A4D-44A7-B694-BC918C11E67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r>
              <a:rPr lang="en-US" altLang="en-US" sz="1400">
                <a:latin typeface="Arial" panose="020B0604020202020204" pitchFamily="34" charset="0"/>
              </a:rPr>
              <a:t>4-</a:t>
            </a:r>
            <a:fld id="{07FD841E-9390-4C9B-BCC8-F1C65CF96161}" type="slidenum">
              <a:rPr lang="en-US" altLang="en-US" sz="1400">
                <a:latin typeface="Arial" panose="020B0604020202020204" pitchFamily="34" charset="0"/>
              </a:rPr>
              <a:pPr/>
              <a:t>21</a:t>
            </a:fld>
            <a:endParaRPr lang="en-US" altLang="en-US" sz="140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4">
            <a:extLst>
              <a:ext uri="{FF2B5EF4-FFF2-40B4-BE49-F238E27FC236}">
                <a16:creationId xmlns:a16="http://schemas.microsoft.com/office/drawing/2014/main" id="{A61768EB-A969-411D-BACC-09D056BEB4A3}"/>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3" name="Rectangle 5">
            <a:extLst>
              <a:ext uri="{FF2B5EF4-FFF2-40B4-BE49-F238E27FC236}">
                <a16:creationId xmlns:a16="http://schemas.microsoft.com/office/drawing/2014/main" id="{3CC03D04-88C4-4060-BE7B-96E3989F03BF}"/>
              </a:ext>
            </a:extLst>
          </p:cNvPr>
          <p:cNvSpPr>
            <a:spLocks noChangeArrowheads="1"/>
          </p:cNvSpPr>
          <p:nvPr/>
        </p:nvSpPr>
        <p:spPr bwMode="auto">
          <a:xfrm>
            <a:off x="1828800" y="1600200"/>
            <a:ext cx="84582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5604" name="TextBox 11">
            <a:extLst>
              <a:ext uri="{FF2B5EF4-FFF2-40B4-BE49-F238E27FC236}">
                <a16:creationId xmlns:a16="http://schemas.microsoft.com/office/drawing/2014/main" id="{45CE359E-3559-4989-8203-0DAEE08DAA74}"/>
              </a:ext>
            </a:extLst>
          </p:cNvPr>
          <p:cNvSpPr txBox="1">
            <a:spLocks noChangeArrowheads="1"/>
          </p:cNvSpPr>
          <p:nvPr/>
        </p:nvSpPr>
        <p:spPr bwMode="auto">
          <a:xfrm>
            <a:off x="5562600" y="1600201"/>
            <a:ext cx="464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a:latin typeface="Times New Roman" panose="02020603050405020304" pitchFamily="18" charset="0"/>
              </a:rPr>
              <a:t>Key Insights</a:t>
            </a:r>
          </a:p>
        </p:txBody>
      </p:sp>
      <p:sp>
        <p:nvSpPr>
          <p:cNvPr id="21510" name="TextBox 12">
            <a:extLst>
              <a:ext uri="{FF2B5EF4-FFF2-40B4-BE49-F238E27FC236}">
                <a16:creationId xmlns:a16="http://schemas.microsoft.com/office/drawing/2014/main" id="{D69911C3-AEFE-4C0C-92ED-098C9762E01F}"/>
              </a:ext>
            </a:extLst>
          </p:cNvPr>
          <p:cNvSpPr txBox="1">
            <a:spLocks noChangeArrowheads="1"/>
          </p:cNvSpPr>
          <p:nvPr/>
        </p:nvSpPr>
        <p:spPr bwMode="auto">
          <a:xfrm>
            <a:off x="1981200" y="2057401"/>
            <a:ext cx="8229600" cy="5140325"/>
          </a:xfrm>
          <a:prstGeom prst="rect">
            <a:avLst/>
          </a:prstGeom>
          <a:noFill/>
          <a:ln>
            <a:noFill/>
          </a:ln>
        </p:spPr>
        <p:txBody>
          <a:bodyPr>
            <a:spAutoFit/>
          </a:bodyPr>
          <a:lstStyle>
            <a:lvl1pPr>
              <a:defRPr sz="4000">
                <a:solidFill>
                  <a:schemeClr val="tx1"/>
                </a:solidFill>
                <a:latin typeface="Times New Roman" panose="02020603050405020304" pitchFamily="18" charset="0"/>
                <a:ea typeface="MS PGothic" pitchFamily="34" charset="-128"/>
              </a:defRPr>
            </a:lvl1pPr>
            <a:lvl2pPr marL="742950" indent="-285750">
              <a:defRPr sz="4000">
                <a:solidFill>
                  <a:schemeClr val="tx1"/>
                </a:solidFill>
                <a:latin typeface="Times New Roman" panose="02020603050405020304" pitchFamily="18" charset="0"/>
                <a:ea typeface="MS PGothic" pitchFamily="34" charset="-128"/>
              </a:defRPr>
            </a:lvl2pPr>
            <a:lvl3pPr marL="1143000" indent="-228600">
              <a:defRPr sz="4000">
                <a:solidFill>
                  <a:schemeClr val="tx1"/>
                </a:solidFill>
                <a:latin typeface="Times New Roman" panose="02020603050405020304" pitchFamily="18" charset="0"/>
                <a:ea typeface="MS PGothic" pitchFamily="34" charset="-128"/>
              </a:defRPr>
            </a:lvl3pPr>
            <a:lvl4pPr marL="1600200" indent="-228600">
              <a:defRPr sz="4000">
                <a:solidFill>
                  <a:schemeClr val="tx1"/>
                </a:solidFill>
                <a:latin typeface="Times New Roman" panose="02020603050405020304" pitchFamily="18" charset="0"/>
                <a:ea typeface="MS PGothic" pitchFamily="34" charset="-128"/>
              </a:defRPr>
            </a:lvl4pPr>
            <a:lvl5pPr marL="2057400" indent="-228600">
              <a:defRPr sz="4000">
                <a:solidFill>
                  <a:schemeClr val="tx1"/>
                </a:solidFill>
                <a:latin typeface="Times New Roman" panose="02020603050405020304" pitchFamily="18" charset="0"/>
                <a:ea typeface="MS PGothic"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9pPr>
          </a:lstStyle>
          <a:p>
            <a:pPr marL="342900" indent="-342900">
              <a:buFont typeface="Wingdings" panose="05000000000000000000" pitchFamily="2" charset="2"/>
              <a:buChar char="§"/>
              <a:defRPr/>
            </a:pPr>
            <a:endParaRPr lang="en-US" altLang="en-US" sz="2400" dirty="0"/>
          </a:p>
          <a:p>
            <a:pPr marL="342900" indent="-342900">
              <a:buFont typeface="Wingdings" panose="05000000000000000000" pitchFamily="2" charset="2"/>
              <a:buChar char="§"/>
              <a:defRPr/>
            </a:pPr>
            <a:r>
              <a:rPr lang="en-US" altLang="en-US" sz="2800" dirty="0"/>
              <a:t>Two companies in the same industry may make profits in different ways. One may be a high-margin, low-volume business, while the other may be a low-margin, high-volume business.  It’s important to check to make sure the approach you select is sound.</a:t>
            </a:r>
          </a:p>
          <a:p>
            <a:pPr eaLnBrk="1" hangingPunct="1">
              <a:defRPr/>
            </a:pPr>
            <a:endParaRPr lang="en-US" altLang="en-US" sz="2800" dirty="0"/>
          </a:p>
          <a:p>
            <a:pPr marL="457200" indent="-457200">
              <a:buFont typeface="Wingdings" panose="05000000000000000000" pitchFamily="2" charset="2"/>
              <a:buChar char="§"/>
              <a:defRPr/>
            </a:pPr>
            <a:r>
              <a:rPr lang="en-US" altLang="en-US" sz="2800" dirty="0"/>
              <a:t>Computing a break-even analysis is an extremely useful exercise for any proposed or existing business.  </a:t>
            </a:r>
          </a:p>
          <a:p>
            <a:pPr eaLnBrk="1" hangingPunct="1">
              <a:defRPr/>
            </a:pPr>
            <a:r>
              <a:rPr lang="en-US" altLang="en-US" sz="2800" dirty="0"/>
              <a:t>  </a:t>
            </a:r>
          </a:p>
          <a:p>
            <a:pPr eaLnBrk="1" hangingPunct="1">
              <a:defRPr/>
            </a:pPr>
            <a:r>
              <a:rPr lang="en-US" altLang="en-US" sz="2400" dirty="0"/>
              <a:t>  </a:t>
            </a:r>
          </a:p>
        </p:txBody>
      </p:sp>
      <p:sp>
        <p:nvSpPr>
          <p:cNvPr id="25606" name="Rectangle 2">
            <a:extLst>
              <a:ext uri="{FF2B5EF4-FFF2-40B4-BE49-F238E27FC236}">
                <a16:creationId xmlns:a16="http://schemas.microsoft.com/office/drawing/2014/main" id="{71D2B50B-F99B-41F2-8F89-4503CAA1B909}"/>
              </a:ext>
            </a:extLst>
          </p:cNvPr>
          <p:cNvSpPr>
            <a:spLocks noGrp="1" noChangeArrowheads="1"/>
          </p:cNvSpPr>
          <p:nvPr>
            <p:ph type="title"/>
          </p:nvPr>
        </p:nvSpPr>
        <p:spPr>
          <a:xfrm>
            <a:off x="1828800" y="1143000"/>
            <a:ext cx="8610600" cy="152399"/>
          </a:xfrm>
        </p:spPr>
        <p:txBody>
          <a:bodyPr>
            <a:normAutofit fontScale="90000"/>
          </a:bodyPr>
          <a:lstStyle/>
          <a:p>
            <a:pPr eaLnBrk="1" hangingPunct="1"/>
            <a:r>
              <a:rPr lang="en-US" altLang="en-US" sz="3600" dirty="0">
                <a:latin typeface="Times New Roman" panose="02020603050405020304" pitchFamily="18" charset="0"/>
              </a:rPr>
              <a:t>Section 5: The Economics of the Business</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25607" name="Footer Placeholder 8">
            <a:extLst>
              <a:ext uri="{FF2B5EF4-FFF2-40B4-BE49-F238E27FC236}">
                <a16:creationId xmlns:a16="http://schemas.microsoft.com/office/drawing/2014/main" id="{7217E0EE-DD1B-4170-84AE-C82640197BA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5608" name="Slide Number Placeholder 9">
            <a:extLst>
              <a:ext uri="{FF2B5EF4-FFF2-40B4-BE49-F238E27FC236}">
                <a16:creationId xmlns:a16="http://schemas.microsoft.com/office/drawing/2014/main" id="{FCA8E481-1517-4030-97B1-90C6FFDAD2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67E217A2-1EB3-4E35-9D18-96944B115212}" type="slidenum">
              <a:rPr lang="en-US" altLang="en-US" sz="1400"/>
              <a:pPr>
                <a:spcBef>
                  <a:spcPct val="0"/>
                </a:spcBef>
                <a:buFontTx/>
                <a:buNone/>
              </a:pPr>
              <a:t>22</a:t>
            </a:fld>
            <a:r>
              <a:rPr lang="en-US" altLang="en-US" sz="1400"/>
              <a:t> of 41</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0CA4995-0556-48B9-AFA5-9BA7BBFAE1BA}"/>
              </a:ext>
            </a:extLst>
          </p:cNvPr>
          <p:cNvSpPr>
            <a:spLocks noGrp="1" noChangeArrowheads="1"/>
          </p:cNvSpPr>
          <p:nvPr>
            <p:ph type="title"/>
          </p:nvPr>
        </p:nvSpPr>
        <p:spPr>
          <a:xfrm>
            <a:off x="1828800" y="974724"/>
            <a:ext cx="8610600" cy="320675"/>
          </a:xfrm>
        </p:spPr>
        <p:txBody>
          <a:bodyPr>
            <a:normAutofit fontScale="90000"/>
          </a:bodyPr>
          <a:lstStyle/>
          <a:p>
            <a:pPr eaLnBrk="1" hangingPunct="1"/>
            <a:r>
              <a:rPr lang="en-US" altLang="en-US" sz="5400" dirty="0">
                <a:latin typeface="Times New Roman" panose="02020603050405020304" pitchFamily="18" charset="0"/>
              </a:rPr>
              <a:t>Section 6: Marketing Plan</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26627" name="Rectangle 3">
            <a:extLst>
              <a:ext uri="{FF2B5EF4-FFF2-40B4-BE49-F238E27FC236}">
                <a16:creationId xmlns:a16="http://schemas.microsoft.com/office/drawing/2014/main" id="{20747F2D-C63B-4F60-88F6-1B73EA49F0B0}"/>
              </a:ext>
            </a:extLst>
          </p:cNvPr>
          <p:cNvSpPr>
            <a:spLocks noGrp="1" noChangeArrowheads="1"/>
          </p:cNvSpPr>
          <p:nvPr>
            <p:ph type="body" idx="1"/>
          </p:nvPr>
        </p:nvSpPr>
        <p:spPr>
          <a:xfrm>
            <a:off x="1368392" y="1703672"/>
            <a:ext cx="8763000" cy="4543123"/>
          </a:xfrm>
        </p:spPr>
        <p:txBody>
          <a:bodyPr>
            <a:normAutofit lnSpcReduction="10000"/>
          </a:bodyPr>
          <a:lstStyle/>
          <a:p>
            <a:pPr eaLnBrk="1" hangingPunct="1">
              <a:lnSpc>
                <a:spcPct val="90000"/>
              </a:lnSpc>
            </a:pPr>
            <a:r>
              <a:rPr lang="en-US" altLang="en-US" b="1" i="1" dirty="0">
                <a:latin typeface="Times New Roman" panose="02020603050405020304" pitchFamily="18" charset="0"/>
              </a:rPr>
              <a:t>Marketing Plan</a:t>
            </a:r>
          </a:p>
          <a:p>
            <a:pPr lvl="1" eaLnBrk="1" hangingPunct="1">
              <a:lnSpc>
                <a:spcPct val="90000"/>
              </a:lnSpc>
            </a:pPr>
            <a:r>
              <a:rPr lang="en-US" altLang="en-US" sz="3600" dirty="0">
                <a:latin typeface="Times New Roman" panose="02020603050405020304" pitchFamily="18" charset="0"/>
              </a:rPr>
              <a:t>The marketing plan focuses on how the business will market and sell its product or service.</a:t>
            </a:r>
          </a:p>
          <a:p>
            <a:pPr lvl="1" eaLnBrk="1" hangingPunct="1">
              <a:lnSpc>
                <a:spcPct val="90000"/>
              </a:lnSpc>
            </a:pPr>
            <a:r>
              <a:rPr lang="en-US" altLang="en-US" sz="3600" dirty="0">
                <a:latin typeface="Times New Roman" panose="02020603050405020304" pitchFamily="18" charset="0"/>
              </a:rPr>
              <a:t>Items to include in this section:</a:t>
            </a:r>
          </a:p>
          <a:p>
            <a:pPr lvl="2" eaLnBrk="1" hangingPunct="1">
              <a:lnSpc>
                <a:spcPct val="90000"/>
              </a:lnSpc>
            </a:pPr>
            <a:r>
              <a:rPr lang="en-US" altLang="en-US" sz="3200" dirty="0">
                <a:latin typeface="Times New Roman" panose="02020603050405020304" pitchFamily="18" charset="0"/>
              </a:rPr>
              <a:t>Overall marketing strategy.</a:t>
            </a:r>
          </a:p>
          <a:p>
            <a:pPr lvl="2" eaLnBrk="1" hangingPunct="1">
              <a:lnSpc>
                <a:spcPct val="90000"/>
              </a:lnSpc>
            </a:pPr>
            <a:r>
              <a:rPr lang="en-US" altLang="en-US" sz="3200" dirty="0">
                <a:latin typeface="Times New Roman" panose="02020603050405020304" pitchFamily="18" charset="0"/>
              </a:rPr>
              <a:t>Product, price, promotions, and distribution.</a:t>
            </a:r>
          </a:p>
          <a:p>
            <a:pPr lvl="2" eaLnBrk="1" hangingPunct="1">
              <a:lnSpc>
                <a:spcPct val="90000"/>
              </a:lnSpc>
            </a:pPr>
            <a:r>
              <a:rPr lang="en-US" altLang="en-US" sz="3200" dirty="0">
                <a:latin typeface="Times New Roman" panose="02020603050405020304" pitchFamily="18" charset="0"/>
              </a:rPr>
              <a:t>Sales process (or cycle).</a:t>
            </a:r>
            <a:r>
              <a:rPr lang="en-US" altLang="en-US" dirty="0"/>
              <a:t> </a:t>
            </a:r>
            <a:r>
              <a:rPr lang="en-US" altLang="en-US" sz="1600" dirty="0">
                <a:solidFill>
                  <a:srgbClr val="C00000"/>
                </a:solidFill>
              </a:rPr>
              <a:t>Prospecting, Preparation, Approach, Presentation, Handling objections, Closing, and Follow-up.</a:t>
            </a:r>
            <a:endParaRPr lang="en-US" altLang="en-US" dirty="0">
              <a:solidFill>
                <a:srgbClr val="C00000"/>
              </a:solidFill>
              <a:latin typeface="Times New Roman" panose="02020603050405020304" pitchFamily="18" charset="0"/>
            </a:endParaRPr>
          </a:p>
          <a:p>
            <a:pPr lvl="2" eaLnBrk="1" hangingPunct="1">
              <a:lnSpc>
                <a:spcPct val="90000"/>
              </a:lnSpc>
            </a:pPr>
            <a:r>
              <a:rPr lang="en-US" altLang="en-US" sz="3200" dirty="0">
                <a:latin typeface="Times New Roman" panose="02020603050405020304" pitchFamily="18" charset="0"/>
              </a:rPr>
              <a:t>Sales tactics.</a:t>
            </a:r>
          </a:p>
          <a:p>
            <a:pPr lvl="1" eaLnBrk="1" hangingPunct="1">
              <a:lnSpc>
                <a:spcPct val="90000"/>
              </a:lnSpc>
              <a:buFontTx/>
              <a:buNone/>
            </a:pPr>
            <a:endParaRPr lang="en-US" altLang="en-US" dirty="0">
              <a:latin typeface="Times New Roman" panose="02020603050405020304" pitchFamily="18" charset="0"/>
            </a:endParaRPr>
          </a:p>
        </p:txBody>
      </p:sp>
      <p:sp>
        <p:nvSpPr>
          <p:cNvPr id="26628" name="Line 4">
            <a:extLst>
              <a:ext uri="{FF2B5EF4-FFF2-40B4-BE49-F238E27FC236}">
                <a16:creationId xmlns:a16="http://schemas.microsoft.com/office/drawing/2014/main" id="{ED17355A-ADFB-469A-86F7-279C9BAEAAD7}"/>
              </a:ext>
            </a:extLst>
          </p:cNvPr>
          <p:cNvSpPr>
            <a:spLocks noChangeShapeType="1"/>
          </p:cNvSpPr>
          <p:nvPr/>
        </p:nvSpPr>
        <p:spPr bwMode="auto">
          <a:xfrm>
            <a:off x="1524000" y="1295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0" name="Slide Number Placeholder 7">
            <a:extLst>
              <a:ext uri="{FF2B5EF4-FFF2-40B4-BE49-F238E27FC236}">
                <a16:creationId xmlns:a16="http://schemas.microsoft.com/office/drawing/2014/main" id="{8566A66D-00F8-45B3-B061-CB73A0B749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09D42930-5B7D-4547-AD21-A92D15F596DA}" type="slidenum">
              <a:rPr lang="en-US" altLang="en-US" sz="1400"/>
              <a:pPr>
                <a:spcBef>
                  <a:spcPct val="0"/>
                </a:spcBef>
                <a:buFontTx/>
                <a:buNone/>
              </a:pPr>
              <a:t>23</a:t>
            </a:fld>
            <a:r>
              <a:rPr lang="en-US" altLang="en-US" sz="1400"/>
              <a:t> of 41</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77E2C564-CDAB-4F07-8FCF-D824AC1D299C}"/>
              </a:ext>
            </a:extLst>
          </p:cNvPr>
          <p:cNvSpPr>
            <a:spLocks noGrp="1" noChangeArrowheads="1"/>
          </p:cNvSpPr>
          <p:nvPr>
            <p:ph type="title"/>
          </p:nvPr>
        </p:nvSpPr>
        <p:spPr/>
        <p:txBody>
          <a:bodyPr/>
          <a:lstStyle/>
          <a:p>
            <a:r>
              <a:rPr lang="en-US" altLang="en-US" sz="6000">
                <a:latin typeface="Times New Roman" panose="02020603050405020304" pitchFamily="18" charset="0"/>
              </a:rPr>
              <a:t>Sales process (or cycle).</a:t>
            </a:r>
            <a:endParaRPr lang="en-US" altLang="en-US" sz="6000"/>
          </a:p>
        </p:txBody>
      </p:sp>
      <p:sp>
        <p:nvSpPr>
          <p:cNvPr id="27651" name="Content Placeholder 2">
            <a:extLst>
              <a:ext uri="{FF2B5EF4-FFF2-40B4-BE49-F238E27FC236}">
                <a16:creationId xmlns:a16="http://schemas.microsoft.com/office/drawing/2014/main" id="{023BC1F2-1E88-4557-9E1B-6FE6D7031464}"/>
              </a:ext>
            </a:extLst>
          </p:cNvPr>
          <p:cNvSpPr>
            <a:spLocks noGrp="1" noChangeArrowheads="1"/>
          </p:cNvSpPr>
          <p:nvPr>
            <p:ph idx="1"/>
          </p:nvPr>
        </p:nvSpPr>
        <p:spPr>
          <a:xfrm>
            <a:off x="1600200" y="2300438"/>
            <a:ext cx="8839200" cy="3825726"/>
          </a:xfrm>
        </p:spPr>
        <p:txBody>
          <a:bodyPr/>
          <a:lstStyle/>
          <a:p>
            <a:r>
              <a:rPr lang="en-US" altLang="en-US" dirty="0">
                <a:hlinkClick r:id="rId2"/>
              </a:rPr>
              <a:t>https://www.lucidchart.com/blog/what-is-the-7-step-sales-process</a:t>
            </a:r>
            <a:endParaRPr lang="en-US" altLang="en-US" dirty="0"/>
          </a:p>
          <a:p>
            <a:endParaRPr lang="en-US" altLang="en-US" dirty="0"/>
          </a:p>
        </p:txBody>
      </p:sp>
      <p:sp>
        <p:nvSpPr>
          <p:cNvPr id="27652" name="Footer Placeholder 3">
            <a:extLst>
              <a:ext uri="{FF2B5EF4-FFF2-40B4-BE49-F238E27FC236}">
                <a16:creationId xmlns:a16="http://schemas.microsoft.com/office/drawing/2014/main" id="{B5FD8542-6017-4B00-B4E5-1B21CC74CDB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r>
              <a:rPr lang="en-US" altLang="en-US" sz="1400">
                <a:latin typeface="Arial" panose="020B0604020202020204" pitchFamily="34" charset="0"/>
              </a:rPr>
              <a:t>Copyright © 2016 Pearson Education Ltd.</a:t>
            </a:r>
          </a:p>
        </p:txBody>
      </p:sp>
      <p:sp>
        <p:nvSpPr>
          <p:cNvPr id="27653" name="Slide Number Placeholder 4">
            <a:extLst>
              <a:ext uri="{FF2B5EF4-FFF2-40B4-BE49-F238E27FC236}">
                <a16:creationId xmlns:a16="http://schemas.microsoft.com/office/drawing/2014/main" id="{8B723394-4B25-46F4-AEAB-0E29B47A122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r>
              <a:rPr lang="en-US" altLang="en-US" sz="1400">
                <a:latin typeface="Arial" panose="020B0604020202020204" pitchFamily="34" charset="0"/>
              </a:rPr>
              <a:t>4-</a:t>
            </a:r>
            <a:fld id="{C837BA5D-A9DF-4291-96E5-1839FDAA384A}" type="slidenum">
              <a:rPr lang="en-US" altLang="en-US" sz="1400">
                <a:latin typeface="Arial" panose="020B0604020202020204" pitchFamily="34" charset="0"/>
              </a:rPr>
              <a:pPr/>
              <a:t>24</a:t>
            </a:fld>
            <a:endParaRPr lang="en-US" altLang="en-US" sz="140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5">
            <a:extLst>
              <a:ext uri="{FF2B5EF4-FFF2-40B4-BE49-F238E27FC236}">
                <a16:creationId xmlns:a16="http://schemas.microsoft.com/office/drawing/2014/main" id="{C870993A-9550-4F8D-AA3C-C2F89B247AB9}"/>
              </a:ext>
            </a:extLst>
          </p:cNvPr>
          <p:cNvSpPr>
            <a:spLocks noChangeArrowheads="1"/>
          </p:cNvSpPr>
          <p:nvPr/>
        </p:nvSpPr>
        <p:spPr bwMode="auto">
          <a:xfrm>
            <a:off x="1752600" y="1600200"/>
            <a:ext cx="86106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8676" name="TextBox 11">
            <a:extLst>
              <a:ext uri="{FF2B5EF4-FFF2-40B4-BE49-F238E27FC236}">
                <a16:creationId xmlns:a16="http://schemas.microsoft.com/office/drawing/2014/main" id="{F67E23C4-37C4-42B6-8B91-C73D925F3F13}"/>
              </a:ext>
            </a:extLst>
          </p:cNvPr>
          <p:cNvSpPr txBox="1">
            <a:spLocks noChangeArrowheads="1"/>
          </p:cNvSpPr>
          <p:nvPr/>
        </p:nvSpPr>
        <p:spPr bwMode="auto">
          <a:xfrm>
            <a:off x="5562600" y="1600201"/>
            <a:ext cx="464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a:latin typeface="Times New Roman" panose="02020603050405020304" pitchFamily="18" charset="0"/>
              </a:rPr>
              <a:t>Key Insights</a:t>
            </a:r>
          </a:p>
        </p:txBody>
      </p:sp>
      <p:sp>
        <p:nvSpPr>
          <p:cNvPr id="28677" name="TextBox 12">
            <a:extLst>
              <a:ext uri="{FF2B5EF4-FFF2-40B4-BE49-F238E27FC236}">
                <a16:creationId xmlns:a16="http://schemas.microsoft.com/office/drawing/2014/main" id="{C635F667-5608-428A-8291-5BD27FAD5EE8}"/>
              </a:ext>
            </a:extLst>
          </p:cNvPr>
          <p:cNvSpPr txBox="1">
            <a:spLocks noChangeArrowheads="1"/>
          </p:cNvSpPr>
          <p:nvPr/>
        </p:nvSpPr>
        <p:spPr bwMode="auto">
          <a:xfrm>
            <a:off x="1828800" y="1976438"/>
            <a:ext cx="8763000"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2800">
              <a:latin typeface="Times New Roman" panose="02020603050405020304" pitchFamily="18" charset="0"/>
            </a:endParaRPr>
          </a:p>
          <a:p>
            <a:pPr eaLnBrk="1" hangingPunct="1">
              <a:spcBef>
                <a:spcPct val="0"/>
              </a:spcBef>
            </a:pPr>
            <a:r>
              <a:rPr lang="en-US" altLang="en-US">
                <a:latin typeface="Times New Roman" panose="02020603050405020304" pitchFamily="18" charset="0"/>
              </a:rPr>
              <a:t>The best way to describe a start-up’s marketing plan is to start by articulating its marketing strategy, </a:t>
            </a:r>
            <a:r>
              <a:rPr lang="en-US" altLang="en-US" b="1" i="1">
                <a:latin typeface="Times New Roman" panose="02020603050405020304" pitchFamily="18" charset="0"/>
              </a:rPr>
              <a:t>positioning</a:t>
            </a:r>
            <a:r>
              <a:rPr lang="en-US" altLang="en-US">
                <a:latin typeface="Times New Roman" panose="02020603050405020304" pitchFamily="18" charset="0"/>
              </a:rPr>
              <a:t>, and points of </a:t>
            </a:r>
            <a:r>
              <a:rPr lang="en-US" altLang="en-US" b="1" i="1">
                <a:latin typeface="Times New Roman" panose="02020603050405020304" pitchFamily="18" charset="0"/>
              </a:rPr>
              <a:t>differentiation</a:t>
            </a:r>
            <a:r>
              <a:rPr lang="en-US" altLang="en-US">
                <a:latin typeface="Times New Roman" panose="02020603050405020304" pitchFamily="18" charset="0"/>
              </a:rPr>
              <a:t>, and then talk about how these overall aspects of the plan will be supported by </a:t>
            </a:r>
            <a:r>
              <a:rPr lang="en-US" altLang="en-US" b="1" i="1">
                <a:latin typeface="Times New Roman" panose="02020603050405020304" pitchFamily="18" charset="0"/>
              </a:rPr>
              <a:t>price, promotional mix, and distribution strategy.</a:t>
            </a:r>
          </a:p>
          <a:p>
            <a:pPr eaLnBrk="1" hangingPunct="1">
              <a:spcBef>
                <a:spcPct val="0"/>
              </a:spcBef>
            </a:pPr>
            <a:r>
              <a:rPr lang="en-US" altLang="en-US">
                <a:latin typeface="Times New Roman" panose="02020603050405020304" pitchFamily="18" charset="0"/>
              </a:rPr>
              <a:t> It’s also important to discuss the company sales process.</a:t>
            </a:r>
          </a:p>
        </p:txBody>
      </p:sp>
      <p:sp>
        <p:nvSpPr>
          <p:cNvPr id="28678" name="Rectangle 2">
            <a:extLst>
              <a:ext uri="{FF2B5EF4-FFF2-40B4-BE49-F238E27FC236}">
                <a16:creationId xmlns:a16="http://schemas.microsoft.com/office/drawing/2014/main" id="{1916384B-32C2-497D-8C56-4269DE344BF6}"/>
              </a:ext>
            </a:extLst>
          </p:cNvPr>
          <p:cNvSpPr>
            <a:spLocks noGrp="1" noChangeArrowheads="1"/>
          </p:cNvSpPr>
          <p:nvPr>
            <p:ph type="title"/>
          </p:nvPr>
        </p:nvSpPr>
        <p:spPr>
          <a:xfrm>
            <a:off x="1828800" y="766762"/>
            <a:ext cx="8610600" cy="528637"/>
          </a:xfrm>
        </p:spPr>
        <p:txBody>
          <a:bodyPr>
            <a:normAutofit fontScale="90000"/>
          </a:bodyPr>
          <a:lstStyle/>
          <a:p>
            <a:pPr eaLnBrk="1" hangingPunct="1"/>
            <a:r>
              <a:rPr lang="en-US" altLang="en-US" sz="4800" dirty="0">
                <a:latin typeface="Times New Roman" panose="02020603050405020304" pitchFamily="18" charset="0"/>
              </a:rPr>
              <a:t>Section 6: Marketing Plan</a:t>
            </a:r>
            <a:br>
              <a:rPr lang="en-US" altLang="en-US" sz="4800" dirty="0">
                <a:latin typeface="Times New Roman" panose="02020603050405020304" pitchFamily="18" charset="0"/>
              </a:rPr>
            </a:br>
            <a:r>
              <a:rPr lang="en-US" altLang="en-US" sz="3200" dirty="0">
                <a:latin typeface="Times New Roman" panose="02020603050405020304" pitchFamily="18" charset="0"/>
              </a:rPr>
              <a:t>2 of 2</a:t>
            </a:r>
            <a:endParaRPr lang="en-US" altLang="en-US" sz="4800" dirty="0">
              <a:latin typeface="Times New Roman" panose="02020603050405020304" pitchFamily="18" charset="0"/>
            </a:endParaRPr>
          </a:p>
        </p:txBody>
      </p:sp>
      <p:sp>
        <p:nvSpPr>
          <p:cNvPr id="28679" name="Footer Placeholder 8">
            <a:extLst>
              <a:ext uri="{FF2B5EF4-FFF2-40B4-BE49-F238E27FC236}">
                <a16:creationId xmlns:a16="http://schemas.microsoft.com/office/drawing/2014/main" id="{683A3806-F790-43D5-82E6-53DEFF6EB245}"/>
              </a:ext>
            </a:extLst>
          </p:cNvPr>
          <p:cNvSpPr>
            <a:spLocks noGrp="1"/>
          </p:cNvSpPr>
          <p:nvPr>
            <p:ph type="ftr" sz="quarter" idx="11"/>
          </p:nvPr>
        </p:nvSpPr>
        <p:spPr>
          <a:xfrm>
            <a:off x="3962400" y="6394451"/>
            <a:ext cx="5867400" cy="282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8680" name="Slide Number Placeholder 9">
            <a:extLst>
              <a:ext uri="{FF2B5EF4-FFF2-40B4-BE49-F238E27FC236}">
                <a16:creationId xmlns:a16="http://schemas.microsoft.com/office/drawing/2014/main" id="{FBFDE113-FCA6-4252-B7D1-08E1D5FADFB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B6BDE4B0-D38E-4056-B96C-947797B0CBED}" type="slidenum">
              <a:rPr lang="en-US" altLang="en-US" sz="1400"/>
              <a:pPr>
                <a:spcBef>
                  <a:spcPct val="0"/>
                </a:spcBef>
                <a:buFontTx/>
                <a:buNone/>
              </a:pPr>
              <a:t>25</a:t>
            </a:fld>
            <a:r>
              <a:rPr lang="en-US" altLang="en-US" sz="1400"/>
              <a:t> of 41</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DB51225-5C0A-441A-B8BE-EA71BA055D42}"/>
              </a:ext>
            </a:extLst>
          </p:cNvPr>
          <p:cNvSpPr>
            <a:spLocks noGrp="1" noChangeArrowheads="1"/>
          </p:cNvSpPr>
          <p:nvPr>
            <p:ph type="title"/>
          </p:nvPr>
        </p:nvSpPr>
        <p:spPr>
          <a:xfrm>
            <a:off x="1828800" y="644892"/>
            <a:ext cx="8610600" cy="650507"/>
          </a:xfrm>
        </p:spPr>
        <p:txBody>
          <a:bodyPr>
            <a:normAutofit fontScale="90000"/>
          </a:bodyPr>
          <a:lstStyle/>
          <a:p>
            <a:pPr eaLnBrk="1" hangingPunct="1"/>
            <a:r>
              <a:rPr lang="en-US" altLang="en-US" sz="3600" dirty="0">
                <a:latin typeface="Times New Roman" panose="02020603050405020304" pitchFamily="18" charset="0"/>
              </a:rPr>
              <a:t>Section 7: Design and Development Plan</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29699" name="Rectangle 3">
            <a:extLst>
              <a:ext uri="{FF2B5EF4-FFF2-40B4-BE49-F238E27FC236}">
                <a16:creationId xmlns:a16="http://schemas.microsoft.com/office/drawing/2014/main" id="{61A81108-0C83-4F44-9EA9-80E835F7CF7B}"/>
              </a:ext>
            </a:extLst>
          </p:cNvPr>
          <p:cNvSpPr>
            <a:spLocks noGrp="1" noChangeArrowheads="1"/>
          </p:cNvSpPr>
          <p:nvPr>
            <p:ph type="body" idx="1"/>
          </p:nvPr>
        </p:nvSpPr>
        <p:spPr>
          <a:xfrm>
            <a:off x="1676400" y="1371601"/>
            <a:ext cx="8763000" cy="5230813"/>
          </a:xfrm>
        </p:spPr>
        <p:txBody>
          <a:bodyPr/>
          <a:lstStyle/>
          <a:p>
            <a:pPr eaLnBrk="1" hangingPunct="1">
              <a:lnSpc>
                <a:spcPct val="90000"/>
              </a:lnSpc>
            </a:pPr>
            <a:r>
              <a:rPr lang="en-US" altLang="en-US" sz="3600">
                <a:latin typeface="Times New Roman" panose="02020603050405020304" pitchFamily="18" charset="0"/>
              </a:rPr>
              <a:t>Design and Development Plan</a:t>
            </a:r>
          </a:p>
          <a:p>
            <a:pPr lvl="1" eaLnBrk="1" hangingPunct="1">
              <a:lnSpc>
                <a:spcPct val="90000"/>
              </a:lnSpc>
            </a:pPr>
            <a:r>
              <a:rPr lang="en-US" altLang="en-US" sz="3200">
                <a:latin typeface="Times New Roman" panose="02020603050405020304" pitchFamily="18" charset="0"/>
              </a:rPr>
              <a:t>If you’re developing a completely new product or service, you need to include a section in your business plan that focuses on the status of your development efforts.</a:t>
            </a:r>
          </a:p>
          <a:p>
            <a:pPr lvl="1" eaLnBrk="1" hangingPunct="1">
              <a:lnSpc>
                <a:spcPct val="90000"/>
              </a:lnSpc>
            </a:pPr>
            <a:r>
              <a:rPr lang="en-US" altLang="en-US" sz="3200">
                <a:latin typeface="Times New Roman" panose="02020603050405020304" pitchFamily="18" charset="0"/>
              </a:rPr>
              <a:t>Items to include in this section:</a:t>
            </a:r>
          </a:p>
          <a:p>
            <a:pPr lvl="2" eaLnBrk="1" hangingPunct="1">
              <a:lnSpc>
                <a:spcPct val="90000"/>
              </a:lnSpc>
            </a:pPr>
            <a:r>
              <a:rPr lang="en-US" altLang="en-US" sz="2800">
                <a:latin typeface="Times New Roman" panose="02020603050405020304" pitchFamily="18" charset="0"/>
              </a:rPr>
              <a:t>Development status and tasks.</a:t>
            </a:r>
          </a:p>
          <a:p>
            <a:pPr lvl="2" eaLnBrk="1" hangingPunct="1">
              <a:lnSpc>
                <a:spcPct val="90000"/>
              </a:lnSpc>
            </a:pPr>
            <a:r>
              <a:rPr lang="en-US" altLang="en-US" sz="2800">
                <a:latin typeface="Times New Roman" panose="02020603050405020304" pitchFamily="18" charset="0"/>
              </a:rPr>
              <a:t>Challenges and risks.</a:t>
            </a:r>
          </a:p>
          <a:p>
            <a:pPr lvl="2" eaLnBrk="1" hangingPunct="1">
              <a:lnSpc>
                <a:spcPct val="90000"/>
              </a:lnSpc>
            </a:pPr>
            <a:r>
              <a:rPr lang="en-US" altLang="en-US" sz="2800">
                <a:latin typeface="Times New Roman" panose="02020603050405020304" pitchFamily="18" charset="0"/>
              </a:rPr>
              <a:t>Projected development costs.</a:t>
            </a:r>
          </a:p>
          <a:p>
            <a:pPr lvl="2" eaLnBrk="1" hangingPunct="1">
              <a:lnSpc>
                <a:spcPct val="90000"/>
              </a:lnSpc>
            </a:pPr>
            <a:r>
              <a:rPr lang="en-US" altLang="en-US" sz="2800">
                <a:latin typeface="Times New Roman" panose="02020603050405020304" pitchFamily="18" charset="0"/>
              </a:rPr>
              <a:t>Proprietary issues (patents, trademarks, copyrights, licenses, brand names).</a:t>
            </a:r>
          </a:p>
          <a:p>
            <a:pPr lvl="1" eaLnBrk="1" hangingPunct="1">
              <a:lnSpc>
                <a:spcPct val="90000"/>
              </a:lnSpc>
              <a:buFontTx/>
              <a:buNone/>
            </a:pPr>
            <a:endParaRPr lang="en-US" altLang="en-US">
              <a:latin typeface="Times New Roman" panose="02020603050405020304" pitchFamily="18" charset="0"/>
            </a:endParaRPr>
          </a:p>
        </p:txBody>
      </p:sp>
      <p:sp>
        <p:nvSpPr>
          <p:cNvPr id="29700" name="Line 4">
            <a:extLst>
              <a:ext uri="{FF2B5EF4-FFF2-40B4-BE49-F238E27FC236}">
                <a16:creationId xmlns:a16="http://schemas.microsoft.com/office/drawing/2014/main" id="{FF8E3689-9BC9-4A33-BF0F-6542B08ECFBC}"/>
              </a:ext>
            </a:extLst>
          </p:cNvPr>
          <p:cNvSpPr>
            <a:spLocks noChangeShapeType="1"/>
          </p:cNvSpPr>
          <p:nvPr/>
        </p:nvSpPr>
        <p:spPr bwMode="auto">
          <a:xfrm>
            <a:off x="1524000" y="1295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1" name="Footer Placeholder 5">
            <a:extLst>
              <a:ext uri="{FF2B5EF4-FFF2-40B4-BE49-F238E27FC236}">
                <a16:creationId xmlns:a16="http://schemas.microsoft.com/office/drawing/2014/main" id="{A1FEA628-4CC9-4730-A31E-F91655F700DB}"/>
              </a:ext>
            </a:extLst>
          </p:cNvPr>
          <p:cNvSpPr>
            <a:spLocks noGrp="1"/>
          </p:cNvSpPr>
          <p:nvPr>
            <p:ph type="ftr" sz="quarter" idx="11"/>
          </p:nvPr>
        </p:nvSpPr>
        <p:spPr>
          <a:xfrm>
            <a:off x="4348163" y="6602414"/>
            <a:ext cx="5867400"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29702" name="Slide Number Placeholder 7">
            <a:extLst>
              <a:ext uri="{FF2B5EF4-FFF2-40B4-BE49-F238E27FC236}">
                <a16:creationId xmlns:a16="http://schemas.microsoft.com/office/drawing/2014/main" id="{1CAE92DE-2C28-4CDE-BA24-580E0413CC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24 of 41</a:t>
            </a: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4">
            <a:extLst>
              <a:ext uri="{FF2B5EF4-FFF2-40B4-BE49-F238E27FC236}">
                <a16:creationId xmlns:a16="http://schemas.microsoft.com/office/drawing/2014/main" id="{CA0E7AF7-4966-443F-B258-4F24752C5E92}"/>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3" name="Rectangle 5">
            <a:extLst>
              <a:ext uri="{FF2B5EF4-FFF2-40B4-BE49-F238E27FC236}">
                <a16:creationId xmlns:a16="http://schemas.microsoft.com/office/drawing/2014/main" id="{C39561BB-7E0F-4B8D-AE55-C1B53705D786}"/>
              </a:ext>
            </a:extLst>
          </p:cNvPr>
          <p:cNvSpPr>
            <a:spLocks noChangeArrowheads="1"/>
          </p:cNvSpPr>
          <p:nvPr/>
        </p:nvSpPr>
        <p:spPr bwMode="auto">
          <a:xfrm>
            <a:off x="1600200" y="1608139"/>
            <a:ext cx="8991600" cy="4810125"/>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0724" name="TextBox 11">
            <a:extLst>
              <a:ext uri="{FF2B5EF4-FFF2-40B4-BE49-F238E27FC236}">
                <a16:creationId xmlns:a16="http://schemas.microsoft.com/office/drawing/2014/main" id="{B0EFB6FA-D746-43F5-8CA7-420E59992FA3}"/>
              </a:ext>
            </a:extLst>
          </p:cNvPr>
          <p:cNvSpPr txBox="1">
            <a:spLocks noChangeArrowheads="1"/>
          </p:cNvSpPr>
          <p:nvPr/>
        </p:nvSpPr>
        <p:spPr bwMode="auto">
          <a:xfrm>
            <a:off x="5562600" y="1600200"/>
            <a:ext cx="464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b="1">
                <a:latin typeface="Times New Roman" panose="02020603050405020304" pitchFamily="18" charset="0"/>
              </a:rPr>
              <a:t>Key Insights</a:t>
            </a:r>
          </a:p>
        </p:txBody>
      </p:sp>
      <p:sp>
        <p:nvSpPr>
          <p:cNvPr id="25606" name="TextBox 12">
            <a:extLst>
              <a:ext uri="{FF2B5EF4-FFF2-40B4-BE49-F238E27FC236}">
                <a16:creationId xmlns:a16="http://schemas.microsoft.com/office/drawing/2014/main" id="{DF9E598B-C4F3-4537-AEA9-7058EE9235E1}"/>
              </a:ext>
            </a:extLst>
          </p:cNvPr>
          <p:cNvSpPr txBox="1">
            <a:spLocks noChangeArrowheads="1"/>
          </p:cNvSpPr>
          <p:nvPr/>
        </p:nvSpPr>
        <p:spPr bwMode="auto">
          <a:xfrm>
            <a:off x="1828800" y="2057401"/>
            <a:ext cx="8839200" cy="4524375"/>
          </a:xfrm>
          <a:prstGeom prst="rect">
            <a:avLst/>
          </a:prstGeom>
          <a:noFill/>
          <a:ln>
            <a:noFill/>
          </a:ln>
        </p:spPr>
        <p:txBody>
          <a:bodyPr>
            <a:spAutoFit/>
          </a:bodyPr>
          <a:lstStyle>
            <a:lvl1pPr>
              <a:defRPr sz="4000">
                <a:solidFill>
                  <a:schemeClr val="tx1"/>
                </a:solidFill>
                <a:latin typeface="Times New Roman" panose="02020603050405020304" pitchFamily="18" charset="0"/>
                <a:ea typeface="MS PGothic" pitchFamily="34" charset="-128"/>
              </a:defRPr>
            </a:lvl1pPr>
            <a:lvl2pPr marL="742950" indent="-285750">
              <a:defRPr sz="4000">
                <a:solidFill>
                  <a:schemeClr val="tx1"/>
                </a:solidFill>
                <a:latin typeface="Times New Roman" panose="02020603050405020304" pitchFamily="18" charset="0"/>
                <a:ea typeface="MS PGothic" pitchFamily="34" charset="-128"/>
              </a:defRPr>
            </a:lvl2pPr>
            <a:lvl3pPr marL="1143000" indent="-228600">
              <a:defRPr sz="4000">
                <a:solidFill>
                  <a:schemeClr val="tx1"/>
                </a:solidFill>
                <a:latin typeface="Times New Roman" panose="02020603050405020304" pitchFamily="18" charset="0"/>
                <a:ea typeface="MS PGothic" pitchFamily="34" charset="-128"/>
              </a:defRPr>
            </a:lvl3pPr>
            <a:lvl4pPr marL="1600200" indent="-228600">
              <a:defRPr sz="4000">
                <a:solidFill>
                  <a:schemeClr val="tx1"/>
                </a:solidFill>
                <a:latin typeface="Times New Roman" panose="02020603050405020304" pitchFamily="18" charset="0"/>
                <a:ea typeface="MS PGothic" pitchFamily="34" charset="-128"/>
              </a:defRPr>
            </a:lvl4pPr>
            <a:lvl5pPr marL="2057400" indent="-228600">
              <a:defRPr sz="4000">
                <a:solidFill>
                  <a:schemeClr val="tx1"/>
                </a:solidFill>
                <a:latin typeface="Times New Roman" panose="02020603050405020304" pitchFamily="18" charset="0"/>
                <a:ea typeface="MS PGothic"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9pPr>
          </a:lstStyle>
          <a:p>
            <a:pPr marL="342900" indent="-342900">
              <a:buFont typeface="Wingdings" panose="05000000000000000000" pitchFamily="2" charset="2"/>
              <a:buChar char="§"/>
              <a:defRPr/>
            </a:pPr>
            <a:r>
              <a:rPr lang="en-US" altLang="en-US" sz="2400" dirty="0"/>
              <a:t> </a:t>
            </a:r>
            <a:r>
              <a:rPr lang="en-US" altLang="en-US" sz="3600" dirty="0"/>
              <a:t>Many seemingly promising start-ups never get off the ground because their product development efforts stall or the actual development of the product or service turns out to be more difficult than thought.</a:t>
            </a:r>
          </a:p>
          <a:p>
            <a:pPr marL="571500" indent="-571500">
              <a:buFont typeface="Wingdings" panose="05000000000000000000" pitchFamily="2" charset="2"/>
              <a:buChar char="§"/>
              <a:defRPr/>
            </a:pPr>
            <a:r>
              <a:rPr lang="en-US" altLang="en-US" sz="3600" dirty="0"/>
              <a:t> As a result, this is a very important section for businesses developing a completely new product or service. </a:t>
            </a:r>
          </a:p>
        </p:txBody>
      </p:sp>
      <p:sp>
        <p:nvSpPr>
          <p:cNvPr id="30726" name="Rectangle 2">
            <a:extLst>
              <a:ext uri="{FF2B5EF4-FFF2-40B4-BE49-F238E27FC236}">
                <a16:creationId xmlns:a16="http://schemas.microsoft.com/office/drawing/2014/main" id="{A8B5C26E-B03B-478E-B22F-054A410C5D9F}"/>
              </a:ext>
            </a:extLst>
          </p:cNvPr>
          <p:cNvSpPr>
            <a:spLocks noGrp="1" noChangeArrowheads="1"/>
          </p:cNvSpPr>
          <p:nvPr>
            <p:ph type="title"/>
          </p:nvPr>
        </p:nvSpPr>
        <p:spPr>
          <a:xfrm>
            <a:off x="1828800" y="685800"/>
            <a:ext cx="8610600" cy="609600"/>
          </a:xfrm>
        </p:spPr>
        <p:txBody>
          <a:bodyPr>
            <a:normAutofit fontScale="90000"/>
          </a:bodyPr>
          <a:lstStyle/>
          <a:p>
            <a:pPr eaLnBrk="1" hangingPunct="1"/>
            <a:r>
              <a:rPr lang="en-US" altLang="en-US" sz="3600" dirty="0">
                <a:latin typeface="Times New Roman" panose="02020603050405020304" pitchFamily="18" charset="0"/>
              </a:rPr>
              <a:t>Section 7: Design and Development Plan</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0727" name="Footer Placeholder 8">
            <a:extLst>
              <a:ext uri="{FF2B5EF4-FFF2-40B4-BE49-F238E27FC236}">
                <a16:creationId xmlns:a16="http://schemas.microsoft.com/office/drawing/2014/main" id="{2FF5A71D-5394-48E3-9AF5-9822BFFDE72A}"/>
              </a:ext>
            </a:extLst>
          </p:cNvPr>
          <p:cNvSpPr>
            <a:spLocks noGrp="1"/>
          </p:cNvSpPr>
          <p:nvPr>
            <p:ph type="ftr" sz="quarter" idx="11"/>
          </p:nvPr>
        </p:nvSpPr>
        <p:spPr>
          <a:xfrm>
            <a:off x="4495800" y="6494463"/>
            <a:ext cx="5486400" cy="2270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0728" name="Slide Number Placeholder 9">
            <a:extLst>
              <a:ext uri="{FF2B5EF4-FFF2-40B4-BE49-F238E27FC236}">
                <a16:creationId xmlns:a16="http://schemas.microsoft.com/office/drawing/2014/main" id="{E958C8D9-22F1-4EE5-A42C-3D107A244E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A0D8B63F-EA35-4147-B930-F96831784C78}" type="slidenum">
              <a:rPr lang="en-US" altLang="en-US" sz="1400"/>
              <a:pPr>
                <a:spcBef>
                  <a:spcPct val="0"/>
                </a:spcBef>
                <a:buFontTx/>
                <a:buNone/>
              </a:pPr>
              <a:t>27</a:t>
            </a:fld>
            <a:r>
              <a:rPr lang="en-US" altLang="en-US" sz="1400"/>
              <a:t> of 41</a:t>
            </a: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D2CBF50-CD0F-40E9-8431-84D76D4E06C2}"/>
              </a:ext>
            </a:extLst>
          </p:cNvPr>
          <p:cNvSpPr>
            <a:spLocks noGrp="1" noChangeArrowheads="1"/>
          </p:cNvSpPr>
          <p:nvPr>
            <p:ph type="title"/>
          </p:nvPr>
        </p:nvSpPr>
        <p:spPr>
          <a:xfrm>
            <a:off x="1828800" y="1029902"/>
            <a:ext cx="8610600" cy="341697"/>
          </a:xfrm>
        </p:spPr>
        <p:txBody>
          <a:bodyPr>
            <a:normAutofit fontScale="90000"/>
          </a:bodyPr>
          <a:lstStyle/>
          <a:p>
            <a:pPr eaLnBrk="1" hangingPunct="1"/>
            <a:r>
              <a:rPr lang="en-US" altLang="en-US" sz="5400" dirty="0">
                <a:latin typeface="Times New Roman" panose="02020603050405020304" pitchFamily="18" charset="0"/>
              </a:rPr>
              <a:t>Section 8: Operations Plan</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31747" name="Rectangle 3">
            <a:extLst>
              <a:ext uri="{FF2B5EF4-FFF2-40B4-BE49-F238E27FC236}">
                <a16:creationId xmlns:a16="http://schemas.microsoft.com/office/drawing/2014/main" id="{A59DCA97-D6FF-478E-8A38-BCF7088C39C8}"/>
              </a:ext>
            </a:extLst>
          </p:cNvPr>
          <p:cNvSpPr>
            <a:spLocks noGrp="1" noChangeArrowheads="1"/>
          </p:cNvSpPr>
          <p:nvPr>
            <p:ph type="body" idx="1"/>
          </p:nvPr>
        </p:nvSpPr>
        <p:spPr>
          <a:xfrm>
            <a:off x="1676400" y="2146435"/>
            <a:ext cx="8534400" cy="4327391"/>
          </a:xfrm>
        </p:spPr>
        <p:txBody>
          <a:bodyPr/>
          <a:lstStyle/>
          <a:p>
            <a:pPr eaLnBrk="1" hangingPunct="1">
              <a:lnSpc>
                <a:spcPct val="90000"/>
              </a:lnSpc>
            </a:pPr>
            <a:r>
              <a:rPr lang="en-US" altLang="en-US" b="1" i="1" dirty="0">
                <a:latin typeface="Times New Roman" panose="02020603050405020304" pitchFamily="18" charset="0"/>
              </a:rPr>
              <a:t>Operations Plan</a:t>
            </a:r>
          </a:p>
          <a:p>
            <a:pPr lvl="1" eaLnBrk="1" hangingPunct="1">
              <a:lnSpc>
                <a:spcPct val="90000"/>
              </a:lnSpc>
            </a:pPr>
            <a:r>
              <a:rPr lang="en-US" altLang="en-US" dirty="0">
                <a:latin typeface="Times New Roman" panose="02020603050405020304" pitchFamily="18" charset="0"/>
              </a:rPr>
              <a:t>Outlines how your business will be run and how your product or service will be produced.</a:t>
            </a:r>
          </a:p>
          <a:p>
            <a:pPr lvl="1" eaLnBrk="1" hangingPunct="1">
              <a:lnSpc>
                <a:spcPct val="90000"/>
              </a:lnSpc>
            </a:pPr>
            <a:r>
              <a:rPr lang="en-US" altLang="en-US" dirty="0">
                <a:latin typeface="Times New Roman" panose="02020603050405020304" pitchFamily="18" charset="0"/>
              </a:rPr>
              <a:t>A useful way to illustrate how your business will be run is to describe it in terms of “back stage” (unseen to the customer) and “front stage” (seen by the customer) activities.</a:t>
            </a:r>
          </a:p>
          <a:p>
            <a:pPr lvl="1" eaLnBrk="1" hangingPunct="1">
              <a:lnSpc>
                <a:spcPct val="90000"/>
              </a:lnSpc>
            </a:pPr>
            <a:r>
              <a:rPr lang="en-US" altLang="en-US" dirty="0">
                <a:latin typeface="Times New Roman" panose="02020603050405020304" pitchFamily="18" charset="0"/>
              </a:rPr>
              <a:t>Items to include in this section:</a:t>
            </a:r>
          </a:p>
          <a:p>
            <a:pPr lvl="2" eaLnBrk="1" hangingPunct="1">
              <a:lnSpc>
                <a:spcPct val="90000"/>
              </a:lnSpc>
            </a:pPr>
            <a:r>
              <a:rPr lang="en-US" altLang="en-US" dirty="0">
                <a:latin typeface="Times New Roman" panose="02020603050405020304" pitchFamily="18" charset="0"/>
              </a:rPr>
              <a:t>General approach to operations.</a:t>
            </a:r>
          </a:p>
          <a:p>
            <a:pPr lvl="2" eaLnBrk="1" hangingPunct="1">
              <a:lnSpc>
                <a:spcPct val="90000"/>
              </a:lnSpc>
            </a:pPr>
            <a:r>
              <a:rPr lang="en-US" altLang="en-US" dirty="0">
                <a:latin typeface="Times New Roman" panose="02020603050405020304" pitchFamily="18" charset="0"/>
              </a:rPr>
              <a:t>Business location.</a:t>
            </a:r>
          </a:p>
          <a:p>
            <a:pPr lvl="2" eaLnBrk="1" hangingPunct="1">
              <a:lnSpc>
                <a:spcPct val="90000"/>
              </a:lnSpc>
            </a:pPr>
            <a:r>
              <a:rPr lang="en-US" altLang="en-US" dirty="0">
                <a:latin typeface="Times New Roman" panose="02020603050405020304" pitchFamily="18" charset="0"/>
              </a:rPr>
              <a:t>Facilities and equipment.</a:t>
            </a:r>
            <a:endParaRPr lang="en-US" altLang="en-US" sz="1800" dirty="0">
              <a:latin typeface="Times New Roman" panose="02020603050405020304" pitchFamily="18" charset="0"/>
            </a:endParaRPr>
          </a:p>
          <a:p>
            <a:pPr lvl="1" eaLnBrk="1" hangingPunct="1">
              <a:lnSpc>
                <a:spcPct val="90000"/>
              </a:lnSpc>
            </a:pPr>
            <a:endParaRPr lang="en-US" altLang="en-US" dirty="0">
              <a:latin typeface="Times New Roman" panose="02020603050405020304" pitchFamily="18" charset="0"/>
            </a:endParaRPr>
          </a:p>
        </p:txBody>
      </p:sp>
      <p:sp>
        <p:nvSpPr>
          <p:cNvPr id="31748" name="Line 4">
            <a:extLst>
              <a:ext uri="{FF2B5EF4-FFF2-40B4-BE49-F238E27FC236}">
                <a16:creationId xmlns:a16="http://schemas.microsoft.com/office/drawing/2014/main" id="{A2EBF932-3C67-4DF2-93D6-A9B54096CEF3}"/>
              </a:ext>
            </a:extLst>
          </p:cNvPr>
          <p:cNvSpPr>
            <a:spLocks noChangeShapeType="1"/>
          </p:cNvSpPr>
          <p:nvPr/>
        </p:nvSpPr>
        <p:spPr bwMode="auto">
          <a:xfrm>
            <a:off x="1524000" y="1783882"/>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1749" name="Footer Placeholder 5">
            <a:extLst>
              <a:ext uri="{FF2B5EF4-FFF2-40B4-BE49-F238E27FC236}">
                <a16:creationId xmlns:a16="http://schemas.microsoft.com/office/drawing/2014/main" id="{1EA9A8E1-C5F7-4C32-8DE9-2ED80D5888F2}"/>
              </a:ext>
            </a:extLst>
          </p:cNvPr>
          <p:cNvSpPr>
            <a:spLocks noGrp="1"/>
          </p:cNvSpPr>
          <p:nvPr>
            <p:ph type="ftr" sz="quarter" idx="11"/>
          </p:nvPr>
        </p:nvSpPr>
        <p:spPr>
          <a:xfrm>
            <a:off x="1981200" y="6477001"/>
            <a:ext cx="7772400"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1750" name="Slide Number Placeholder 7">
            <a:extLst>
              <a:ext uri="{FF2B5EF4-FFF2-40B4-BE49-F238E27FC236}">
                <a16:creationId xmlns:a16="http://schemas.microsoft.com/office/drawing/2014/main" id="{D896A6D5-3FA3-4BE8-B814-031281479D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05DCF46B-44DA-4498-A02D-96261E7058C1}" type="slidenum">
              <a:rPr lang="en-US" altLang="en-US" sz="1400"/>
              <a:pPr>
                <a:spcBef>
                  <a:spcPct val="0"/>
                </a:spcBef>
                <a:buFontTx/>
                <a:buNone/>
              </a:pPr>
              <a:t>28</a:t>
            </a:fld>
            <a:r>
              <a:rPr lang="en-US" altLang="en-US" sz="1400"/>
              <a:t> of 41</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8A1ABD4-3CA7-41B6-9E95-1D5760913C0F}"/>
              </a:ext>
            </a:extLst>
          </p:cNvPr>
          <p:cNvSpPr>
            <a:spLocks noGrp="1" noChangeArrowheads="1"/>
          </p:cNvSpPr>
          <p:nvPr>
            <p:ph type="title"/>
          </p:nvPr>
        </p:nvSpPr>
        <p:spPr>
          <a:xfrm>
            <a:off x="1828800" y="798896"/>
            <a:ext cx="8610600" cy="572703"/>
          </a:xfrm>
        </p:spPr>
        <p:txBody>
          <a:bodyPr>
            <a:normAutofit fontScale="90000"/>
          </a:bodyPr>
          <a:lstStyle/>
          <a:p>
            <a:pPr eaLnBrk="1" hangingPunct="1"/>
            <a:r>
              <a:rPr lang="en-US" altLang="en-US" sz="5400" dirty="0">
                <a:latin typeface="Times New Roman" panose="02020603050405020304" pitchFamily="18" charset="0"/>
              </a:rPr>
              <a:t>Section 8: Operations Plan</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2771" name="Line 4">
            <a:extLst>
              <a:ext uri="{FF2B5EF4-FFF2-40B4-BE49-F238E27FC236}">
                <a16:creationId xmlns:a16="http://schemas.microsoft.com/office/drawing/2014/main" id="{307F3771-5E1D-4716-A327-8DE2A6095598}"/>
              </a:ext>
            </a:extLst>
          </p:cNvPr>
          <p:cNvSpPr>
            <a:spLocks noChangeShapeType="1"/>
          </p:cNvSpPr>
          <p:nvPr/>
        </p:nvSpPr>
        <p:spPr bwMode="auto">
          <a:xfrm>
            <a:off x="1524000" y="15240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2" name="Rectangle 5">
            <a:extLst>
              <a:ext uri="{FF2B5EF4-FFF2-40B4-BE49-F238E27FC236}">
                <a16:creationId xmlns:a16="http://schemas.microsoft.com/office/drawing/2014/main" id="{AB4626A5-5486-4877-A5F2-88B450BB5DB6}"/>
              </a:ext>
            </a:extLst>
          </p:cNvPr>
          <p:cNvSpPr>
            <a:spLocks noChangeArrowheads="1"/>
          </p:cNvSpPr>
          <p:nvPr/>
        </p:nvSpPr>
        <p:spPr bwMode="auto">
          <a:xfrm>
            <a:off x="1676400" y="1600200"/>
            <a:ext cx="86868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2773" name="TextBox 11">
            <a:extLst>
              <a:ext uri="{FF2B5EF4-FFF2-40B4-BE49-F238E27FC236}">
                <a16:creationId xmlns:a16="http://schemas.microsoft.com/office/drawing/2014/main" id="{0403688D-0FFB-4EC0-AF27-2E1A6845F94F}"/>
              </a:ext>
            </a:extLst>
          </p:cNvPr>
          <p:cNvSpPr txBox="1">
            <a:spLocks noChangeArrowheads="1"/>
          </p:cNvSpPr>
          <p:nvPr/>
        </p:nvSpPr>
        <p:spPr bwMode="auto">
          <a:xfrm>
            <a:off x="5562600" y="1600201"/>
            <a:ext cx="4648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4000" b="1">
                <a:latin typeface="Times New Roman" panose="02020603050405020304" pitchFamily="18" charset="0"/>
              </a:rPr>
              <a:t>Key Insights</a:t>
            </a:r>
          </a:p>
        </p:txBody>
      </p:sp>
      <p:sp>
        <p:nvSpPr>
          <p:cNvPr id="27655" name="TextBox 12">
            <a:extLst>
              <a:ext uri="{FF2B5EF4-FFF2-40B4-BE49-F238E27FC236}">
                <a16:creationId xmlns:a16="http://schemas.microsoft.com/office/drawing/2014/main" id="{5C8465E1-1C7A-49BF-99EA-E0E8292B9230}"/>
              </a:ext>
            </a:extLst>
          </p:cNvPr>
          <p:cNvSpPr txBox="1">
            <a:spLocks noChangeArrowheads="1"/>
          </p:cNvSpPr>
          <p:nvPr/>
        </p:nvSpPr>
        <p:spPr bwMode="auto">
          <a:xfrm>
            <a:off x="1828800" y="2094599"/>
            <a:ext cx="8382000" cy="4524375"/>
          </a:xfrm>
          <a:prstGeom prst="rect">
            <a:avLst/>
          </a:prstGeom>
          <a:noFill/>
          <a:ln>
            <a:noFill/>
          </a:ln>
        </p:spPr>
        <p:txBody>
          <a:bodyPr>
            <a:spAutoFit/>
          </a:bodyPr>
          <a:lstStyle>
            <a:lvl1pPr>
              <a:defRPr sz="4000">
                <a:solidFill>
                  <a:schemeClr val="tx1"/>
                </a:solidFill>
                <a:latin typeface="Times New Roman" panose="02020603050405020304" pitchFamily="18" charset="0"/>
                <a:ea typeface="MS PGothic" pitchFamily="34" charset="-128"/>
              </a:defRPr>
            </a:lvl1pPr>
            <a:lvl2pPr marL="742950" indent="-285750">
              <a:defRPr sz="4000">
                <a:solidFill>
                  <a:schemeClr val="tx1"/>
                </a:solidFill>
                <a:latin typeface="Times New Roman" panose="02020603050405020304" pitchFamily="18" charset="0"/>
                <a:ea typeface="MS PGothic" pitchFamily="34" charset="-128"/>
              </a:defRPr>
            </a:lvl2pPr>
            <a:lvl3pPr marL="1143000" indent="-228600">
              <a:defRPr sz="4000">
                <a:solidFill>
                  <a:schemeClr val="tx1"/>
                </a:solidFill>
                <a:latin typeface="Times New Roman" panose="02020603050405020304" pitchFamily="18" charset="0"/>
                <a:ea typeface="MS PGothic" pitchFamily="34" charset="-128"/>
              </a:defRPr>
            </a:lvl3pPr>
            <a:lvl4pPr marL="1600200" indent="-228600">
              <a:defRPr sz="4000">
                <a:solidFill>
                  <a:schemeClr val="tx1"/>
                </a:solidFill>
                <a:latin typeface="Times New Roman" panose="02020603050405020304" pitchFamily="18" charset="0"/>
                <a:ea typeface="MS PGothic" pitchFamily="34" charset="-128"/>
              </a:defRPr>
            </a:lvl4pPr>
            <a:lvl5pPr marL="2057400" indent="-228600">
              <a:defRPr sz="4000">
                <a:solidFill>
                  <a:schemeClr val="tx1"/>
                </a:solidFill>
                <a:latin typeface="Times New Roman" panose="02020603050405020304" pitchFamily="18" charset="0"/>
                <a:ea typeface="MS PGothic"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9pPr>
          </a:lstStyle>
          <a:p>
            <a:pPr eaLnBrk="1" hangingPunct="1">
              <a:defRPr/>
            </a:pPr>
            <a:endParaRPr lang="en-US" altLang="en-US" sz="2400" dirty="0"/>
          </a:p>
          <a:p>
            <a:pPr marL="571500" indent="-571500">
              <a:buFont typeface="Wingdings" panose="05000000000000000000" pitchFamily="2" charset="2"/>
              <a:buChar char="§"/>
              <a:defRPr/>
            </a:pPr>
            <a:r>
              <a:rPr lang="en-US" altLang="en-US" sz="4200" dirty="0"/>
              <a:t>You have to strike a careful balance between adequately describing this topic and providing too much detail.</a:t>
            </a:r>
          </a:p>
          <a:p>
            <a:pPr marL="571500" indent="-571500">
              <a:buFont typeface="Wingdings" panose="05000000000000000000" pitchFamily="2" charset="2"/>
              <a:buChar char="§"/>
              <a:defRPr/>
            </a:pPr>
            <a:r>
              <a:rPr lang="en-US" altLang="en-US" sz="4200" dirty="0"/>
              <a:t> As a result, it is best to keep this section short and crisp</a:t>
            </a:r>
            <a:r>
              <a:rPr lang="en-US" altLang="en-US" sz="4400" dirty="0"/>
              <a:t>.</a:t>
            </a:r>
          </a:p>
        </p:txBody>
      </p:sp>
      <p:sp>
        <p:nvSpPr>
          <p:cNvPr id="32776" name="Slide Number Placeholder 9">
            <a:extLst>
              <a:ext uri="{FF2B5EF4-FFF2-40B4-BE49-F238E27FC236}">
                <a16:creationId xmlns:a16="http://schemas.microsoft.com/office/drawing/2014/main" id="{E9B3EB0E-A67B-4EEF-A720-74B1422597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D642A717-B8FF-4BA7-8BE0-2DC7A87B1BAB}" type="slidenum">
              <a:rPr lang="en-US" altLang="en-US" sz="1400"/>
              <a:pPr>
                <a:spcBef>
                  <a:spcPct val="0"/>
                </a:spcBef>
                <a:buFontTx/>
                <a:buNone/>
              </a:pPr>
              <a:t>29</a:t>
            </a:fld>
            <a:r>
              <a:rPr lang="en-US" altLang="en-US" sz="1400"/>
              <a:t> of 41</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7BCB2A2-3B3C-437A-9D9C-EE754D75E308}"/>
              </a:ext>
            </a:extLst>
          </p:cNvPr>
          <p:cNvSpPr>
            <a:spLocks noGrp="1" noChangeArrowheads="1"/>
          </p:cNvSpPr>
          <p:nvPr>
            <p:ph type="title"/>
          </p:nvPr>
        </p:nvSpPr>
        <p:spPr>
          <a:xfrm>
            <a:off x="1827195" y="507099"/>
            <a:ext cx="8229600" cy="1143000"/>
          </a:xfrm>
        </p:spPr>
        <p:txBody>
          <a:bodyPr/>
          <a:lstStyle/>
          <a:p>
            <a:pPr eaLnBrk="1" hangingPunct="1"/>
            <a:r>
              <a:rPr lang="en-US" altLang="en-US" sz="4800" dirty="0">
                <a:latin typeface="Times New Roman" panose="02020603050405020304" pitchFamily="18" charset="0"/>
              </a:rPr>
              <a:t>What Is a Business Plan?</a:t>
            </a:r>
          </a:p>
        </p:txBody>
      </p:sp>
      <p:sp>
        <p:nvSpPr>
          <p:cNvPr id="6147" name="Rectangle 3">
            <a:extLst>
              <a:ext uri="{FF2B5EF4-FFF2-40B4-BE49-F238E27FC236}">
                <a16:creationId xmlns:a16="http://schemas.microsoft.com/office/drawing/2014/main" id="{87BEA0EA-3223-48E1-A221-ABA5519A0AAA}"/>
              </a:ext>
            </a:extLst>
          </p:cNvPr>
          <p:cNvSpPr>
            <a:spLocks noGrp="1" noChangeArrowheads="1"/>
          </p:cNvSpPr>
          <p:nvPr>
            <p:ph type="body" idx="1"/>
          </p:nvPr>
        </p:nvSpPr>
        <p:spPr>
          <a:xfrm>
            <a:off x="1600200" y="1600201"/>
            <a:ext cx="8915400" cy="4525963"/>
          </a:xfrm>
        </p:spPr>
        <p:txBody>
          <a:bodyPr/>
          <a:lstStyle/>
          <a:p>
            <a:pPr eaLnBrk="1" hangingPunct="1">
              <a:lnSpc>
                <a:spcPct val="90000"/>
              </a:lnSpc>
            </a:pPr>
            <a:r>
              <a:rPr lang="en-US" altLang="en-US" sz="3600" b="1">
                <a:latin typeface="Times New Roman" panose="02020603050405020304" pitchFamily="18" charset="0"/>
              </a:rPr>
              <a:t>Business Plan</a:t>
            </a:r>
          </a:p>
          <a:p>
            <a:pPr lvl="1" eaLnBrk="1" hangingPunct="1">
              <a:lnSpc>
                <a:spcPct val="90000"/>
              </a:lnSpc>
            </a:pPr>
            <a:r>
              <a:rPr lang="en-US" altLang="en-US" sz="3200">
                <a:latin typeface="Times New Roman" panose="02020603050405020304" pitchFamily="18" charset="0"/>
              </a:rPr>
              <a:t>A business plan is a written narrative, typically 25 to 35 pages long, that describes how a new business intends to accomplish its objectives.</a:t>
            </a:r>
          </a:p>
          <a:p>
            <a:pPr eaLnBrk="1" hangingPunct="1">
              <a:lnSpc>
                <a:spcPct val="90000"/>
              </a:lnSpc>
            </a:pPr>
            <a:r>
              <a:rPr lang="en-US" altLang="en-US" sz="3600" b="1">
                <a:latin typeface="Times New Roman" panose="02020603050405020304" pitchFamily="18" charset="0"/>
              </a:rPr>
              <a:t>Dual-Use Document</a:t>
            </a:r>
          </a:p>
          <a:p>
            <a:pPr lvl="1" eaLnBrk="1" hangingPunct="1">
              <a:lnSpc>
                <a:spcPct val="90000"/>
              </a:lnSpc>
            </a:pPr>
            <a:r>
              <a:rPr lang="en-US" altLang="en-US" sz="3200">
                <a:latin typeface="Times New Roman" panose="02020603050405020304" pitchFamily="18" charset="0"/>
              </a:rPr>
              <a:t>For most new ventures, the business plan is a dual-purpose document used both inside and outside the firm.</a:t>
            </a:r>
          </a:p>
        </p:txBody>
      </p:sp>
      <p:sp>
        <p:nvSpPr>
          <p:cNvPr id="6148" name="Line 4">
            <a:extLst>
              <a:ext uri="{FF2B5EF4-FFF2-40B4-BE49-F238E27FC236}">
                <a16:creationId xmlns:a16="http://schemas.microsoft.com/office/drawing/2014/main" id="{FB7AD0E7-75FF-4FEE-9F7E-328CF5B879E5}"/>
              </a:ext>
            </a:extLst>
          </p:cNvPr>
          <p:cNvSpPr>
            <a:spLocks noChangeShapeType="1"/>
          </p:cNvSpPr>
          <p:nvPr/>
        </p:nvSpPr>
        <p:spPr bwMode="auto">
          <a:xfrm>
            <a:off x="1524000" y="1517583"/>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0" name="Slide Number Placeholder 7">
            <a:extLst>
              <a:ext uri="{FF2B5EF4-FFF2-40B4-BE49-F238E27FC236}">
                <a16:creationId xmlns:a16="http://schemas.microsoft.com/office/drawing/2014/main" id="{B68A959B-9678-43CD-B716-D6EF175264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 of 41</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C78E1F2-27C2-43ED-B766-E487B99FCAEB}"/>
              </a:ext>
            </a:extLst>
          </p:cNvPr>
          <p:cNvSpPr>
            <a:spLocks noGrp="1" noChangeArrowheads="1"/>
          </p:cNvSpPr>
          <p:nvPr>
            <p:ph type="title"/>
          </p:nvPr>
        </p:nvSpPr>
        <p:spPr>
          <a:xfrm>
            <a:off x="1828800" y="1020278"/>
            <a:ext cx="8610600" cy="351321"/>
          </a:xfrm>
        </p:spPr>
        <p:txBody>
          <a:bodyPr>
            <a:normAutofit fontScale="90000"/>
          </a:bodyPr>
          <a:lstStyle/>
          <a:p>
            <a:pPr eaLnBrk="1" hangingPunct="1"/>
            <a:r>
              <a:rPr lang="en-US" altLang="en-US" sz="3600" dirty="0">
                <a:latin typeface="Times New Roman" panose="02020603050405020304" pitchFamily="18" charset="0"/>
              </a:rPr>
              <a:t>Section 9: Management Team and Company Structure</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33795" name="Rectangle 3">
            <a:extLst>
              <a:ext uri="{FF2B5EF4-FFF2-40B4-BE49-F238E27FC236}">
                <a16:creationId xmlns:a16="http://schemas.microsoft.com/office/drawing/2014/main" id="{05FD6A43-945C-4DD4-AA31-3A7BB12F46A3}"/>
              </a:ext>
            </a:extLst>
          </p:cNvPr>
          <p:cNvSpPr>
            <a:spLocks noGrp="1" noChangeArrowheads="1"/>
          </p:cNvSpPr>
          <p:nvPr>
            <p:ph type="body" idx="1"/>
          </p:nvPr>
        </p:nvSpPr>
        <p:spPr>
          <a:xfrm>
            <a:off x="1676400" y="1600201"/>
            <a:ext cx="8763000" cy="4873625"/>
          </a:xfrm>
        </p:spPr>
        <p:txBody>
          <a:bodyPr/>
          <a:lstStyle/>
          <a:p>
            <a:pPr eaLnBrk="1" hangingPunct="1">
              <a:lnSpc>
                <a:spcPct val="90000"/>
              </a:lnSpc>
            </a:pPr>
            <a:r>
              <a:rPr lang="en-US" altLang="en-US" sz="3600" b="1" dirty="0">
                <a:latin typeface="Times New Roman" panose="02020603050405020304" pitchFamily="18" charset="0"/>
              </a:rPr>
              <a:t>Management Team and Company Structure</a:t>
            </a:r>
          </a:p>
          <a:p>
            <a:pPr lvl="1" eaLnBrk="1" hangingPunct="1">
              <a:lnSpc>
                <a:spcPct val="90000"/>
              </a:lnSpc>
            </a:pPr>
            <a:r>
              <a:rPr lang="en-US" altLang="en-US" sz="3200" dirty="0">
                <a:latin typeface="Times New Roman" panose="02020603050405020304" pitchFamily="18" charset="0"/>
              </a:rPr>
              <a:t>The management team of a new venture typically consists of the founder or founders and a handful of key management personnel.</a:t>
            </a:r>
          </a:p>
          <a:p>
            <a:pPr lvl="1" eaLnBrk="1" hangingPunct="1">
              <a:lnSpc>
                <a:spcPct val="90000"/>
              </a:lnSpc>
            </a:pPr>
            <a:r>
              <a:rPr lang="en-US" altLang="en-US" sz="3200" dirty="0">
                <a:latin typeface="Times New Roman" panose="02020603050405020304" pitchFamily="18" charset="0"/>
              </a:rPr>
              <a:t>Items to include in this section:</a:t>
            </a:r>
          </a:p>
          <a:p>
            <a:pPr lvl="2" eaLnBrk="1" hangingPunct="1">
              <a:lnSpc>
                <a:spcPct val="90000"/>
              </a:lnSpc>
            </a:pPr>
            <a:r>
              <a:rPr lang="en-US" altLang="en-US" sz="2800" dirty="0">
                <a:latin typeface="Times New Roman" panose="02020603050405020304" pitchFamily="18" charset="0"/>
              </a:rPr>
              <a:t>Management team.</a:t>
            </a:r>
          </a:p>
          <a:p>
            <a:pPr lvl="2" eaLnBrk="1" hangingPunct="1">
              <a:lnSpc>
                <a:spcPct val="90000"/>
              </a:lnSpc>
            </a:pPr>
            <a:r>
              <a:rPr lang="en-US" altLang="en-US" sz="2800" dirty="0">
                <a:latin typeface="Times New Roman" panose="02020603050405020304" pitchFamily="18" charset="0"/>
              </a:rPr>
              <a:t>Board of directors.</a:t>
            </a:r>
          </a:p>
          <a:p>
            <a:pPr lvl="2" eaLnBrk="1" hangingPunct="1">
              <a:lnSpc>
                <a:spcPct val="90000"/>
              </a:lnSpc>
            </a:pPr>
            <a:r>
              <a:rPr lang="en-US" altLang="en-US" sz="2800" dirty="0">
                <a:latin typeface="Times New Roman" panose="02020603050405020304" pitchFamily="18" charset="0"/>
              </a:rPr>
              <a:t>Board of advisers.</a:t>
            </a:r>
          </a:p>
          <a:p>
            <a:pPr lvl="2" eaLnBrk="1" hangingPunct="1">
              <a:lnSpc>
                <a:spcPct val="90000"/>
              </a:lnSpc>
            </a:pPr>
            <a:r>
              <a:rPr lang="en-US" altLang="en-US" sz="2800" dirty="0">
                <a:latin typeface="Times New Roman" panose="02020603050405020304" pitchFamily="18" charset="0"/>
              </a:rPr>
              <a:t>Company structure.</a:t>
            </a:r>
          </a:p>
          <a:p>
            <a:pPr lvl="1" eaLnBrk="1" hangingPunct="1">
              <a:lnSpc>
                <a:spcPct val="90000"/>
              </a:lnSpc>
            </a:pPr>
            <a:endParaRPr lang="en-US" altLang="en-US" dirty="0">
              <a:latin typeface="Times New Roman" panose="02020603050405020304" pitchFamily="18" charset="0"/>
            </a:endParaRPr>
          </a:p>
        </p:txBody>
      </p:sp>
      <p:sp>
        <p:nvSpPr>
          <p:cNvPr id="33797" name="Footer Placeholder 5">
            <a:extLst>
              <a:ext uri="{FF2B5EF4-FFF2-40B4-BE49-F238E27FC236}">
                <a16:creationId xmlns:a16="http://schemas.microsoft.com/office/drawing/2014/main" id="{CF95245D-DC32-4049-BC2E-DFAF18C66DD6}"/>
              </a:ext>
            </a:extLst>
          </p:cNvPr>
          <p:cNvSpPr>
            <a:spLocks noGrp="1"/>
          </p:cNvSpPr>
          <p:nvPr>
            <p:ph type="ftr" sz="quarter" idx="11"/>
          </p:nvPr>
        </p:nvSpPr>
        <p:spPr>
          <a:xfrm>
            <a:off x="3733800" y="6477001"/>
            <a:ext cx="5638800"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3798" name="Slide Number Placeholder 7">
            <a:extLst>
              <a:ext uri="{FF2B5EF4-FFF2-40B4-BE49-F238E27FC236}">
                <a16:creationId xmlns:a16="http://schemas.microsoft.com/office/drawing/2014/main" id="{4F20C436-CDA5-4BA9-A06C-31403033D5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9C81C636-A79B-4830-B39B-FB45D38B8AFE}" type="slidenum">
              <a:rPr lang="en-US" altLang="en-US" sz="1400"/>
              <a:pPr>
                <a:spcBef>
                  <a:spcPct val="0"/>
                </a:spcBef>
                <a:buFontTx/>
                <a:buNone/>
              </a:pPr>
              <a:t>30</a:t>
            </a:fld>
            <a:r>
              <a:rPr lang="en-US" altLang="en-US" sz="1400"/>
              <a:t> of 41</a:t>
            </a: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1A53399-4925-4642-84A6-BF045EBE2AE2}"/>
              </a:ext>
            </a:extLst>
          </p:cNvPr>
          <p:cNvSpPr>
            <a:spLocks noGrp="1" noChangeArrowheads="1"/>
          </p:cNvSpPr>
          <p:nvPr>
            <p:ph type="title"/>
          </p:nvPr>
        </p:nvSpPr>
        <p:spPr>
          <a:xfrm>
            <a:off x="1828800" y="818146"/>
            <a:ext cx="8610600" cy="553453"/>
          </a:xfrm>
        </p:spPr>
        <p:txBody>
          <a:bodyPr>
            <a:normAutofit fontScale="90000"/>
          </a:bodyPr>
          <a:lstStyle/>
          <a:p>
            <a:pPr eaLnBrk="1" hangingPunct="1"/>
            <a:r>
              <a:rPr lang="en-US" altLang="en-US" sz="3600" dirty="0">
                <a:latin typeface="Times New Roman" panose="02020603050405020304" pitchFamily="18" charset="0"/>
              </a:rPr>
              <a:t>Section 9: Management Team and Company Structure</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4820" name="Rectangle 5">
            <a:extLst>
              <a:ext uri="{FF2B5EF4-FFF2-40B4-BE49-F238E27FC236}">
                <a16:creationId xmlns:a16="http://schemas.microsoft.com/office/drawing/2014/main" id="{E633B17E-2230-4E04-A2EA-3A949B00854E}"/>
              </a:ext>
            </a:extLst>
          </p:cNvPr>
          <p:cNvSpPr>
            <a:spLocks noChangeArrowheads="1"/>
          </p:cNvSpPr>
          <p:nvPr/>
        </p:nvSpPr>
        <p:spPr bwMode="auto">
          <a:xfrm>
            <a:off x="1752600" y="1600200"/>
            <a:ext cx="8534400" cy="4800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4821" name="TextBox 11">
            <a:extLst>
              <a:ext uri="{FF2B5EF4-FFF2-40B4-BE49-F238E27FC236}">
                <a16:creationId xmlns:a16="http://schemas.microsoft.com/office/drawing/2014/main" id="{5FB36946-0DE0-499A-8B79-EBE30C488633}"/>
              </a:ext>
            </a:extLst>
          </p:cNvPr>
          <p:cNvSpPr txBox="1">
            <a:spLocks noChangeArrowheads="1"/>
          </p:cNvSpPr>
          <p:nvPr/>
        </p:nvSpPr>
        <p:spPr bwMode="auto">
          <a:xfrm>
            <a:off x="5562600" y="1600201"/>
            <a:ext cx="464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a:latin typeface="Times New Roman" panose="02020603050405020304" pitchFamily="18" charset="0"/>
              </a:rPr>
              <a:t>Key Insights</a:t>
            </a:r>
          </a:p>
        </p:txBody>
      </p:sp>
      <p:sp>
        <p:nvSpPr>
          <p:cNvPr id="29703" name="TextBox 12">
            <a:extLst>
              <a:ext uri="{FF2B5EF4-FFF2-40B4-BE49-F238E27FC236}">
                <a16:creationId xmlns:a16="http://schemas.microsoft.com/office/drawing/2014/main" id="{B8E65576-E09E-46B9-847B-059DCDF0E358}"/>
              </a:ext>
            </a:extLst>
          </p:cNvPr>
          <p:cNvSpPr txBox="1">
            <a:spLocks noChangeArrowheads="1"/>
          </p:cNvSpPr>
          <p:nvPr/>
        </p:nvSpPr>
        <p:spPr bwMode="auto">
          <a:xfrm>
            <a:off x="1828800" y="2057400"/>
            <a:ext cx="8382000" cy="3786188"/>
          </a:xfrm>
          <a:prstGeom prst="rect">
            <a:avLst/>
          </a:prstGeom>
          <a:noFill/>
          <a:ln>
            <a:noFill/>
          </a:ln>
        </p:spPr>
        <p:txBody>
          <a:bodyPr>
            <a:spAutoFit/>
          </a:bodyPr>
          <a:lstStyle>
            <a:lvl1pPr>
              <a:defRPr sz="4000">
                <a:solidFill>
                  <a:schemeClr val="tx1"/>
                </a:solidFill>
                <a:latin typeface="Times New Roman" panose="02020603050405020304" pitchFamily="18" charset="0"/>
                <a:ea typeface="MS PGothic" pitchFamily="34" charset="-128"/>
              </a:defRPr>
            </a:lvl1pPr>
            <a:lvl2pPr marL="742950" indent="-285750">
              <a:defRPr sz="4000">
                <a:solidFill>
                  <a:schemeClr val="tx1"/>
                </a:solidFill>
                <a:latin typeface="Times New Roman" panose="02020603050405020304" pitchFamily="18" charset="0"/>
                <a:ea typeface="MS PGothic" pitchFamily="34" charset="-128"/>
              </a:defRPr>
            </a:lvl2pPr>
            <a:lvl3pPr marL="1143000" indent="-228600">
              <a:defRPr sz="4000">
                <a:solidFill>
                  <a:schemeClr val="tx1"/>
                </a:solidFill>
                <a:latin typeface="Times New Roman" panose="02020603050405020304" pitchFamily="18" charset="0"/>
                <a:ea typeface="MS PGothic" pitchFamily="34" charset="-128"/>
              </a:defRPr>
            </a:lvl3pPr>
            <a:lvl4pPr marL="1600200" indent="-228600">
              <a:defRPr sz="4000">
                <a:solidFill>
                  <a:schemeClr val="tx1"/>
                </a:solidFill>
                <a:latin typeface="Times New Roman" panose="02020603050405020304" pitchFamily="18" charset="0"/>
                <a:ea typeface="MS PGothic" pitchFamily="34" charset="-128"/>
              </a:defRPr>
            </a:lvl4pPr>
            <a:lvl5pPr marL="2057400" indent="-228600">
              <a:defRPr sz="4000">
                <a:solidFill>
                  <a:schemeClr val="tx1"/>
                </a:solidFill>
                <a:latin typeface="Times New Roman" panose="02020603050405020304" pitchFamily="18" charset="0"/>
                <a:ea typeface="MS PGothic"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9pPr>
          </a:lstStyle>
          <a:p>
            <a:pPr algn="just" eaLnBrk="1" hangingPunct="1">
              <a:defRPr/>
            </a:pPr>
            <a:endParaRPr lang="en-US" altLang="en-US" sz="2400" dirty="0"/>
          </a:p>
          <a:p>
            <a:pPr marL="342900" indent="-342900" algn="just">
              <a:buFont typeface="Wingdings" panose="05000000000000000000" pitchFamily="2" charset="2"/>
              <a:buChar char="§"/>
              <a:defRPr/>
            </a:pPr>
            <a:r>
              <a:rPr lang="en-US" altLang="en-US" sz="3600" dirty="0"/>
              <a:t>This is a critical section of a business plan.</a:t>
            </a:r>
          </a:p>
          <a:p>
            <a:pPr marL="571500" indent="-571500" algn="just">
              <a:buFont typeface="Wingdings" panose="05000000000000000000" pitchFamily="2" charset="2"/>
              <a:buChar char="§"/>
              <a:defRPr/>
            </a:pPr>
            <a:r>
              <a:rPr lang="en-US" altLang="en-US" sz="3600" dirty="0"/>
              <a:t> Many investors and others who read the business plan look first at the executive summary and then go directly to the management team section to assess the strength of the people starting the firm.</a:t>
            </a:r>
          </a:p>
        </p:txBody>
      </p:sp>
      <p:sp>
        <p:nvSpPr>
          <p:cNvPr id="34823" name="Footer Placeholder 8">
            <a:extLst>
              <a:ext uri="{FF2B5EF4-FFF2-40B4-BE49-F238E27FC236}">
                <a16:creationId xmlns:a16="http://schemas.microsoft.com/office/drawing/2014/main" id="{3CEEE62F-65E4-4844-BC93-738CE9092ACA}"/>
              </a:ext>
            </a:extLst>
          </p:cNvPr>
          <p:cNvSpPr>
            <a:spLocks noGrp="1"/>
          </p:cNvSpPr>
          <p:nvPr>
            <p:ph type="ftr" sz="quarter" idx="11"/>
          </p:nvPr>
        </p:nvSpPr>
        <p:spPr>
          <a:xfrm>
            <a:off x="3581400" y="6477001"/>
            <a:ext cx="5334000"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4824" name="Slide Number Placeholder 9">
            <a:extLst>
              <a:ext uri="{FF2B5EF4-FFF2-40B4-BE49-F238E27FC236}">
                <a16:creationId xmlns:a16="http://schemas.microsoft.com/office/drawing/2014/main" id="{EC5B2E36-3147-41BE-93D1-C3606034A3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D3AA7DA2-AD3E-431F-A53D-A2E9FC09200D}" type="slidenum">
              <a:rPr lang="en-US" altLang="en-US" sz="1400"/>
              <a:pPr>
                <a:spcBef>
                  <a:spcPct val="0"/>
                </a:spcBef>
                <a:buFontTx/>
                <a:buNone/>
              </a:pPr>
              <a:t>31</a:t>
            </a:fld>
            <a:r>
              <a:rPr lang="en-US" altLang="en-US" sz="1400"/>
              <a:t> of 41</a:t>
            </a: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5DF4AB5-BB20-472F-B840-8AF18B97E834}"/>
              </a:ext>
            </a:extLst>
          </p:cNvPr>
          <p:cNvSpPr>
            <a:spLocks noGrp="1" noChangeArrowheads="1"/>
          </p:cNvSpPr>
          <p:nvPr>
            <p:ph type="title"/>
          </p:nvPr>
        </p:nvSpPr>
        <p:spPr>
          <a:xfrm>
            <a:off x="1828800" y="770020"/>
            <a:ext cx="8610600" cy="601579"/>
          </a:xfrm>
        </p:spPr>
        <p:txBody>
          <a:bodyPr>
            <a:normAutofit fontScale="90000"/>
          </a:bodyPr>
          <a:lstStyle/>
          <a:p>
            <a:pPr eaLnBrk="1" hangingPunct="1"/>
            <a:r>
              <a:rPr lang="en-US" altLang="en-US" sz="5400" dirty="0">
                <a:latin typeface="Times New Roman" panose="02020603050405020304" pitchFamily="18" charset="0"/>
              </a:rPr>
              <a:t>Section 10: Overall Schedule</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35843" name="Rectangle 3">
            <a:extLst>
              <a:ext uri="{FF2B5EF4-FFF2-40B4-BE49-F238E27FC236}">
                <a16:creationId xmlns:a16="http://schemas.microsoft.com/office/drawing/2014/main" id="{CBCD54EB-8115-40DF-AE60-652E448B0D50}"/>
              </a:ext>
            </a:extLst>
          </p:cNvPr>
          <p:cNvSpPr>
            <a:spLocks noGrp="1" noChangeArrowheads="1"/>
          </p:cNvSpPr>
          <p:nvPr>
            <p:ph type="body" idx="1"/>
          </p:nvPr>
        </p:nvSpPr>
        <p:spPr>
          <a:xfrm>
            <a:off x="1676400" y="1520825"/>
            <a:ext cx="8763000" cy="5022850"/>
          </a:xfrm>
        </p:spPr>
        <p:txBody>
          <a:bodyPr/>
          <a:lstStyle/>
          <a:p>
            <a:pPr eaLnBrk="1" hangingPunct="1">
              <a:lnSpc>
                <a:spcPct val="90000"/>
              </a:lnSpc>
            </a:pPr>
            <a:r>
              <a:rPr lang="en-US" altLang="en-US" b="1">
                <a:latin typeface="Times New Roman" panose="02020603050405020304" pitchFamily="18" charset="0"/>
              </a:rPr>
              <a:t>Overall Schedule</a:t>
            </a:r>
          </a:p>
          <a:p>
            <a:pPr lvl="1" eaLnBrk="1" hangingPunct="1">
              <a:lnSpc>
                <a:spcPct val="90000"/>
              </a:lnSpc>
            </a:pPr>
            <a:r>
              <a:rPr lang="en-US" altLang="en-US">
                <a:latin typeface="Times New Roman" panose="02020603050405020304" pitchFamily="18" charset="0"/>
              </a:rPr>
              <a:t>A schedule should be prepared that shows the major events required to launch the business.</a:t>
            </a:r>
          </a:p>
          <a:p>
            <a:pPr lvl="1" eaLnBrk="1" hangingPunct="1">
              <a:lnSpc>
                <a:spcPct val="90000"/>
              </a:lnSpc>
            </a:pPr>
            <a:r>
              <a:rPr lang="en-US" altLang="en-US">
                <a:latin typeface="Times New Roman" panose="02020603050405020304" pitchFamily="18" charset="0"/>
              </a:rPr>
              <a:t>The schedule should be in the format of milestones critical to the business’s success.</a:t>
            </a:r>
          </a:p>
          <a:p>
            <a:pPr lvl="1" eaLnBrk="1" hangingPunct="1">
              <a:lnSpc>
                <a:spcPct val="90000"/>
              </a:lnSpc>
            </a:pPr>
            <a:r>
              <a:rPr lang="en-US" altLang="en-US">
                <a:latin typeface="Times New Roman" panose="02020603050405020304" pitchFamily="18" charset="0"/>
              </a:rPr>
              <a:t>Examples of milestones:</a:t>
            </a:r>
          </a:p>
          <a:p>
            <a:pPr lvl="2" eaLnBrk="1" hangingPunct="1">
              <a:lnSpc>
                <a:spcPct val="90000"/>
              </a:lnSpc>
            </a:pPr>
            <a:r>
              <a:rPr lang="en-US" altLang="en-US">
                <a:latin typeface="Times New Roman" panose="02020603050405020304" pitchFamily="18" charset="0"/>
              </a:rPr>
              <a:t>Incorporating the venture.</a:t>
            </a:r>
          </a:p>
          <a:p>
            <a:pPr lvl="2" eaLnBrk="1" hangingPunct="1">
              <a:lnSpc>
                <a:spcPct val="90000"/>
              </a:lnSpc>
            </a:pPr>
            <a:r>
              <a:rPr lang="en-US" altLang="en-US">
                <a:latin typeface="Times New Roman" panose="02020603050405020304" pitchFamily="18" charset="0"/>
              </a:rPr>
              <a:t>Completion of prototypes.</a:t>
            </a:r>
          </a:p>
          <a:p>
            <a:pPr lvl="2" eaLnBrk="1" hangingPunct="1">
              <a:lnSpc>
                <a:spcPct val="90000"/>
              </a:lnSpc>
            </a:pPr>
            <a:r>
              <a:rPr lang="en-US" altLang="en-US">
                <a:latin typeface="Times New Roman" panose="02020603050405020304" pitchFamily="18" charset="0"/>
              </a:rPr>
              <a:t>Rental of facilities.</a:t>
            </a:r>
          </a:p>
          <a:p>
            <a:pPr lvl="2" eaLnBrk="1" hangingPunct="1">
              <a:lnSpc>
                <a:spcPct val="90000"/>
              </a:lnSpc>
            </a:pPr>
            <a:r>
              <a:rPr lang="en-US" altLang="en-US">
                <a:latin typeface="Times New Roman" panose="02020603050405020304" pitchFamily="18" charset="0"/>
              </a:rPr>
              <a:t>Obtaining critical financing.</a:t>
            </a:r>
          </a:p>
          <a:p>
            <a:pPr lvl="2" eaLnBrk="1" hangingPunct="1">
              <a:lnSpc>
                <a:spcPct val="90000"/>
              </a:lnSpc>
            </a:pPr>
            <a:r>
              <a:rPr lang="en-US" altLang="en-US">
                <a:latin typeface="Times New Roman" panose="02020603050405020304" pitchFamily="18" charset="0"/>
              </a:rPr>
              <a:t>Starting production.</a:t>
            </a:r>
          </a:p>
          <a:p>
            <a:pPr lvl="2" eaLnBrk="1" hangingPunct="1">
              <a:lnSpc>
                <a:spcPct val="90000"/>
              </a:lnSpc>
            </a:pPr>
            <a:r>
              <a:rPr lang="en-US" altLang="en-US">
                <a:latin typeface="Times New Roman" panose="02020603050405020304" pitchFamily="18" charset="0"/>
              </a:rPr>
              <a:t>Obtaining the first sale.</a:t>
            </a:r>
          </a:p>
        </p:txBody>
      </p:sp>
      <p:sp>
        <p:nvSpPr>
          <p:cNvPr id="35844" name="Line 4">
            <a:extLst>
              <a:ext uri="{FF2B5EF4-FFF2-40B4-BE49-F238E27FC236}">
                <a16:creationId xmlns:a16="http://schemas.microsoft.com/office/drawing/2014/main" id="{ACDE4B8D-DA18-431D-B3A2-305F22453206}"/>
              </a:ext>
            </a:extLst>
          </p:cNvPr>
          <p:cNvSpPr>
            <a:spLocks noChangeShapeType="1"/>
          </p:cNvSpPr>
          <p:nvPr/>
        </p:nvSpPr>
        <p:spPr bwMode="auto">
          <a:xfrm>
            <a:off x="1524000" y="15240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5" name="Footer Placeholder 5">
            <a:extLst>
              <a:ext uri="{FF2B5EF4-FFF2-40B4-BE49-F238E27FC236}">
                <a16:creationId xmlns:a16="http://schemas.microsoft.com/office/drawing/2014/main" id="{5A1DCEEC-5B81-4A16-AC1E-06E3D40D3621}"/>
              </a:ext>
            </a:extLst>
          </p:cNvPr>
          <p:cNvSpPr>
            <a:spLocks noGrp="1"/>
          </p:cNvSpPr>
          <p:nvPr>
            <p:ph type="ftr" sz="quarter" idx="11"/>
          </p:nvPr>
        </p:nvSpPr>
        <p:spPr>
          <a:xfrm>
            <a:off x="4800600" y="6546851"/>
            <a:ext cx="4953000" cy="174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5846" name="Slide Number Placeholder 7">
            <a:extLst>
              <a:ext uri="{FF2B5EF4-FFF2-40B4-BE49-F238E27FC236}">
                <a16:creationId xmlns:a16="http://schemas.microsoft.com/office/drawing/2014/main" id="{F7D56EEF-B04F-40A7-BA3D-7683E9EC28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95AF63EF-CEE0-4932-9140-63F3C33767E4}" type="slidenum">
              <a:rPr lang="en-US" altLang="en-US" sz="1400"/>
              <a:pPr>
                <a:spcBef>
                  <a:spcPct val="0"/>
                </a:spcBef>
                <a:buFontTx/>
                <a:buNone/>
              </a:pPr>
              <a:t>32</a:t>
            </a:fld>
            <a:r>
              <a:rPr lang="en-US" altLang="en-US" sz="1400"/>
              <a:t> of 41</a:t>
            </a: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0D9E70C-E539-49EC-9264-DC801F9F0A6B}"/>
              </a:ext>
            </a:extLst>
          </p:cNvPr>
          <p:cNvSpPr>
            <a:spLocks noGrp="1" noChangeArrowheads="1"/>
          </p:cNvSpPr>
          <p:nvPr>
            <p:ph type="title"/>
          </p:nvPr>
        </p:nvSpPr>
        <p:spPr>
          <a:xfrm>
            <a:off x="1828800" y="866274"/>
            <a:ext cx="8610600" cy="505325"/>
          </a:xfrm>
        </p:spPr>
        <p:txBody>
          <a:bodyPr>
            <a:normAutofit fontScale="90000"/>
          </a:bodyPr>
          <a:lstStyle/>
          <a:p>
            <a:pPr eaLnBrk="1" hangingPunct="1"/>
            <a:r>
              <a:rPr lang="en-US" altLang="en-US" sz="5400" dirty="0">
                <a:latin typeface="Times New Roman" panose="02020603050405020304" pitchFamily="18" charset="0"/>
              </a:rPr>
              <a:t>Section 10: Overall Schedule</a:t>
            </a:r>
            <a:br>
              <a:rPr lang="en-US" altLang="en-US" sz="54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6867" name="Line 4">
            <a:extLst>
              <a:ext uri="{FF2B5EF4-FFF2-40B4-BE49-F238E27FC236}">
                <a16:creationId xmlns:a16="http://schemas.microsoft.com/office/drawing/2014/main" id="{5D2881F6-17C1-46E4-97F4-A5EA35BF872F}"/>
              </a:ext>
            </a:extLst>
          </p:cNvPr>
          <p:cNvSpPr>
            <a:spLocks noChangeShapeType="1"/>
          </p:cNvSpPr>
          <p:nvPr/>
        </p:nvSpPr>
        <p:spPr bwMode="auto">
          <a:xfrm>
            <a:off x="1524000" y="1661161"/>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68" name="Rectangle 5">
            <a:extLst>
              <a:ext uri="{FF2B5EF4-FFF2-40B4-BE49-F238E27FC236}">
                <a16:creationId xmlns:a16="http://schemas.microsoft.com/office/drawing/2014/main" id="{DE0713D6-66D2-47AE-84AF-65129A994976}"/>
              </a:ext>
            </a:extLst>
          </p:cNvPr>
          <p:cNvSpPr>
            <a:spLocks noChangeArrowheads="1"/>
          </p:cNvSpPr>
          <p:nvPr/>
        </p:nvSpPr>
        <p:spPr bwMode="auto">
          <a:xfrm>
            <a:off x="1752600" y="1676402"/>
            <a:ext cx="8686800" cy="4571997"/>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6869" name="TextBox 11">
            <a:extLst>
              <a:ext uri="{FF2B5EF4-FFF2-40B4-BE49-F238E27FC236}">
                <a16:creationId xmlns:a16="http://schemas.microsoft.com/office/drawing/2014/main" id="{901E296A-CC67-435C-BDB4-38C3F661F589}"/>
              </a:ext>
            </a:extLst>
          </p:cNvPr>
          <p:cNvSpPr txBox="1">
            <a:spLocks noChangeArrowheads="1"/>
          </p:cNvSpPr>
          <p:nvPr/>
        </p:nvSpPr>
        <p:spPr bwMode="auto">
          <a:xfrm>
            <a:off x="5562600" y="1600201"/>
            <a:ext cx="464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a:latin typeface="Times New Roman" panose="02020603050405020304" pitchFamily="18" charset="0"/>
              </a:rPr>
              <a:t>Key Insight</a:t>
            </a:r>
          </a:p>
        </p:txBody>
      </p:sp>
      <p:sp>
        <p:nvSpPr>
          <p:cNvPr id="31751" name="TextBox 12">
            <a:extLst>
              <a:ext uri="{FF2B5EF4-FFF2-40B4-BE49-F238E27FC236}">
                <a16:creationId xmlns:a16="http://schemas.microsoft.com/office/drawing/2014/main" id="{25AF83C8-EBDC-4FE7-9D1E-08FF07DDC647}"/>
              </a:ext>
            </a:extLst>
          </p:cNvPr>
          <p:cNvSpPr txBox="1">
            <a:spLocks noChangeArrowheads="1"/>
          </p:cNvSpPr>
          <p:nvPr/>
        </p:nvSpPr>
        <p:spPr bwMode="auto">
          <a:xfrm>
            <a:off x="1981200" y="2057400"/>
            <a:ext cx="8229600" cy="3786188"/>
          </a:xfrm>
          <a:prstGeom prst="rect">
            <a:avLst/>
          </a:prstGeom>
          <a:noFill/>
          <a:ln>
            <a:noFill/>
          </a:ln>
        </p:spPr>
        <p:txBody>
          <a:bodyPr>
            <a:spAutoFit/>
          </a:bodyPr>
          <a:lstStyle>
            <a:lvl1pPr>
              <a:defRPr sz="4000">
                <a:solidFill>
                  <a:schemeClr val="tx1"/>
                </a:solidFill>
                <a:latin typeface="Times New Roman" panose="02020603050405020304" pitchFamily="18" charset="0"/>
                <a:ea typeface="MS PGothic" pitchFamily="34" charset="-128"/>
              </a:defRPr>
            </a:lvl1pPr>
            <a:lvl2pPr marL="742950" indent="-285750">
              <a:defRPr sz="4000">
                <a:solidFill>
                  <a:schemeClr val="tx1"/>
                </a:solidFill>
                <a:latin typeface="Times New Roman" panose="02020603050405020304" pitchFamily="18" charset="0"/>
                <a:ea typeface="MS PGothic" pitchFamily="34" charset="-128"/>
              </a:defRPr>
            </a:lvl2pPr>
            <a:lvl3pPr marL="1143000" indent="-228600">
              <a:defRPr sz="4000">
                <a:solidFill>
                  <a:schemeClr val="tx1"/>
                </a:solidFill>
                <a:latin typeface="Times New Roman" panose="02020603050405020304" pitchFamily="18" charset="0"/>
                <a:ea typeface="MS PGothic" pitchFamily="34" charset="-128"/>
              </a:defRPr>
            </a:lvl3pPr>
            <a:lvl4pPr marL="1600200" indent="-228600">
              <a:defRPr sz="4000">
                <a:solidFill>
                  <a:schemeClr val="tx1"/>
                </a:solidFill>
                <a:latin typeface="Times New Roman" panose="02020603050405020304" pitchFamily="18" charset="0"/>
                <a:ea typeface="MS PGothic" pitchFamily="34" charset="-128"/>
              </a:defRPr>
            </a:lvl4pPr>
            <a:lvl5pPr marL="2057400" indent="-228600">
              <a:defRPr sz="4000">
                <a:solidFill>
                  <a:schemeClr val="tx1"/>
                </a:solidFill>
                <a:latin typeface="Times New Roman" panose="02020603050405020304" pitchFamily="18" charset="0"/>
                <a:ea typeface="MS PGothic"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9pPr>
          </a:lstStyle>
          <a:p>
            <a:pPr eaLnBrk="1" hangingPunct="1">
              <a:defRPr/>
            </a:pPr>
            <a:endParaRPr lang="en-US" altLang="en-US" sz="2400" dirty="0"/>
          </a:p>
          <a:p>
            <a:pPr marL="342900" indent="-342900">
              <a:buFont typeface="Wingdings" panose="05000000000000000000" pitchFamily="2" charset="2"/>
              <a:buChar char="§"/>
              <a:defRPr/>
            </a:pPr>
            <a:r>
              <a:rPr lang="en-US" altLang="en-US" sz="3600" dirty="0"/>
              <a:t>An effectively prepared and presented schedule can be extremely helpful in convincing potential investors that the </a:t>
            </a:r>
          </a:p>
          <a:p>
            <a:pPr eaLnBrk="1" hangingPunct="1">
              <a:defRPr/>
            </a:pPr>
            <a:r>
              <a:rPr lang="en-US" altLang="en-US" sz="3600" dirty="0"/>
              <a:t>management team is aware of what needs to take place to launch the venture and has a plan in place to get there.</a:t>
            </a:r>
          </a:p>
        </p:txBody>
      </p:sp>
      <p:sp>
        <p:nvSpPr>
          <p:cNvPr id="36872" name="Slide Number Placeholder 9">
            <a:extLst>
              <a:ext uri="{FF2B5EF4-FFF2-40B4-BE49-F238E27FC236}">
                <a16:creationId xmlns:a16="http://schemas.microsoft.com/office/drawing/2014/main" id="{2EAB5A68-4BB3-48DD-B789-F6A4989427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FC4DDA99-8CFE-4A0A-8844-ECDA71D13049}" type="slidenum">
              <a:rPr lang="en-US" altLang="en-US" sz="1400"/>
              <a:pPr>
                <a:spcBef>
                  <a:spcPct val="0"/>
                </a:spcBef>
                <a:buFontTx/>
                <a:buNone/>
              </a:pPr>
              <a:t>33</a:t>
            </a:fld>
            <a:r>
              <a:rPr lang="en-US" altLang="en-US" sz="1400"/>
              <a:t> of 41</a:t>
            </a: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C507173-3709-4A8F-961C-B07A1B2776A3}"/>
              </a:ext>
            </a:extLst>
          </p:cNvPr>
          <p:cNvSpPr>
            <a:spLocks noGrp="1" noChangeArrowheads="1"/>
          </p:cNvSpPr>
          <p:nvPr>
            <p:ph type="title"/>
          </p:nvPr>
        </p:nvSpPr>
        <p:spPr>
          <a:xfrm>
            <a:off x="1790700" y="731520"/>
            <a:ext cx="8610600" cy="604152"/>
          </a:xfrm>
        </p:spPr>
        <p:txBody>
          <a:bodyPr>
            <a:normAutofit fontScale="90000"/>
          </a:bodyPr>
          <a:lstStyle/>
          <a:p>
            <a:pPr eaLnBrk="1" hangingPunct="1"/>
            <a:r>
              <a:rPr lang="en-US" altLang="en-US" b="1" dirty="0">
                <a:latin typeface="Times New Roman" panose="02020603050405020304" pitchFamily="18" charset="0"/>
              </a:rPr>
              <a:t>Section 11: Financial Projections</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37891" name="Rectangle 3">
            <a:extLst>
              <a:ext uri="{FF2B5EF4-FFF2-40B4-BE49-F238E27FC236}">
                <a16:creationId xmlns:a16="http://schemas.microsoft.com/office/drawing/2014/main" id="{A75C3657-823B-4813-A3C9-138858EF4A36}"/>
              </a:ext>
            </a:extLst>
          </p:cNvPr>
          <p:cNvSpPr>
            <a:spLocks noGrp="1" noChangeArrowheads="1"/>
          </p:cNvSpPr>
          <p:nvPr>
            <p:ph type="body" idx="1"/>
          </p:nvPr>
        </p:nvSpPr>
        <p:spPr>
          <a:xfrm>
            <a:off x="1524000" y="1295400"/>
            <a:ext cx="9067800" cy="5257800"/>
          </a:xfrm>
        </p:spPr>
        <p:txBody>
          <a:bodyPr/>
          <a:lstStyle/>
          <a:p>
            <a:pPr eaLnBrk="1" hangingPunct="1">
              <a:lnSpc>
                <a:spcPct val="90000"/>
              </a:lnSpc>
            </a:pPr>
            <a:r>
              <a:rPr lang="en-US" altLang="en-US" sz="3600" b="1" i="1" dirty="0">
                <a:latin typeface="Times New Roman" panose="02020603050405020304" pitchFamily="18" charset="0"/>
              </a:rPr>
              <a:t>Financial Projections</a:t>
            </a:r>
          </a:p>
          <a:p>
            <a:pPr lvl="1" eaLnBrk="1" hangingPunct="1">
              <a:lnSpc>
                <a:spcPct val="90000"/>
              </a:lnSpc>
            </a:pPr>
            <a:r>
              <a:rPr lang="en-US" altLang="en-US" sz="3200" dirty="0">
                <a:latin typeface="Times New Roman" panose="02020603050405020304" pitchFamily="18" charset="0"/>
              </a:rPr>
              <a:t>The final section of a business plan presents a firm’s pro forma (or projected) financial projections. </a:t>
            </a:r>
          </a:p>
          <a:p>
            <a:pPr lvl="1" eaLnBrk="1" hangingPunct="1">
              <a:lnSpc>
                <a:spcPct val="90000"/>
              </a:lnSpc>
            </a:pPr>
            <a:r>
              <a:rPr lang="en-US" altLang="en-US" sz="3200" dirty="0">
                <a:latin typeface="Times New Roman" panose="02020603050405020304" pitchFamily="18" charset="0"/>
              </a:rPr>
              <a:t>Items to include in this section:</a:t>
            </a:r>
          </a:p>
          <a:p>
            <a:pPr lvl="2" eaLnBrk="1" hangingPunct="1">
              <a:lnSpc>
                <a:spcPct val="90000"/>
              </a:lnSpc>
            </a:pPr>
            <a:r>
              <a:rPr lang="en-US" altLang="en-US" sz="2800" dirty="0">
                <a:latin typeface="Times New Roman" panose="02020603050405020304" pitchFamily="18" charset="0"/>
              </a:rPr>
              <a:t>Sources and uses of funds statement.</a:t>
            </a:r>
          </a:p>
          <a:p>
            <a:pPr lvl="2" eaLnBrk="1" hangingPunct="1">
              <a:lnSpc>
                <a:spcPct val="90000"/>
              </a:lnSpc>
            </a:pPr>
            <a:r>
              <a:rPr lang="en-US" altLang="en-US" sz="2800" dirty="0">
                <a:latin typeface="Times New Roman" panose="02020603050405020304" pitchFamily="18" charset="0"/>
              </a:rPr>
              <a:t>Critical Assumptions </a:t>
            </a:r>
            <a:r>
              <a:rPr lang="en-US" altLang="en-US" dirty="0">
                <a:latin typeface="Times New Roman" panose="02020603050405020304" pitchFamily="18" charset="0"/>
              </a:rPr>
              <a:t>(e.g. corporate tax will reduce in 5 years)</a:t>
            </a:r>
          </a:p>
          <a:p>
            <a:pPr lvl="2" eaLnBrk="1" hangingPunct="1">
              <a:lnSpc>
                <a:spcPct val="90000"/>
              </a:lnSpc>
            </a:pPr>
            <a:r>
              <a:rPr lang="en-US" altLang="en-US" sz="2800" dirty="0">
                <a:latin typeface="Times New Roman" panose="02020603050405020304" pitchFamily="18" charset="0"/>
              </a:rPr>
              <a:t>Pro forma income statements.</a:t>
            </a:r>
          </a:p>
          <a:p>
            <a:pPr lvl="2" eaLnBrk="1" hangingPunct="1">
              <a:lnSpc>
                <a:spcPct val="90000"/>
              </a:lnSpc>
            </a:pPr>
            <a:r>
              <a:rPr lang="en-US" altLang="en-US" sz="2800" dirty="0">
                <a:latin typeface="Times New Roman" panose="02020603050405020304" pitchFamily="18" charset="0"/>
              </a:rPr>
              <a:t>Pro forma balance sheets.</a:t>
            </a:r>
          </a:p>
          <a:p>
            <a:pPr lvl="2" eaLnBrk="1" hangingPunct="1">
              <a:lnSpc>
                <a:spcPct val="90000"/>
              </a:lnSpc>
            </a:pPr>
            <a:r>
              <a:rPr lang="en-US" altLang="en-US" sz="2800" dirty="0">
                <a:latin typeface="Times New Roman" panose="02020603050405020304" pitchFamily="18" charset="0"/>
              </a:rPr>
              <a:t>Pro forma cash flows.</a:t>
            </a:r>
          </a:p>
          <a:p>
            <a:pPr lvl="2" eaLnBrk="1" hangingPunct="1">
              <a:lnSpc>
                <a:spcPct val="90000"/>
              </a:lnSpc>
            </a:pPr>
            <a:r>
              <a:rPr lang="en-US" altLang="en-US" sz="2800" dirty="0">
                <a:latin typeface="Times New Roman" panose="02020603050405020304" pitchFamily="18" charset="0"/>
              </a:rPr>
              <a:t>Ratio analysis.</a:t>
            </a:r>
          </a:p>
          <a:p>
            <a:pPr lvl="2" eaLnBrk="1" hangingPunct="1">
              <a:lnSpc>
                <a:spcPct val="90000"/>
              </a:lnSpc>
            </a:pPr>
            <a:endParaRPr lang="en-US" altLang="en-US" sz="1600" dirty="0">
              <a:latin typeface="Times New Roman" panose="02020603050405020304" pitchFamily="18" charset="0"/>
            </a:endParaRPr>
          </a:p>
        </p:txBody>
      </p:sp>
      <p:sp>
        <p:nvSpPr>
          <p:cNvPr id="37892" name="Line 4">
            <a:extLst>
              <a:ext uri="{FF2B5EF4-FFF2-40B4-BE49-F238E27FC236}">
                <a16:creationId xmlns:a16="http://schemas.microsoft.com/office/drawing/2014/main" id="{DE6F956B-3E88-4E22-AF9F-8D86E825106A}"/>
              </a:ext>
            </a:extLst>
          </p:cNvPr>
          <p:cNvSpPr>
            <a:spLocks noChangeShapeType="1"/>
          </p:cNvSpPr>
          <p:nvPr/>
        </p:nvSpPr>
        <p:spPr bwMode="auto">
          <a:xfrm>
            <a:off x="2547486" y="1335672"/>
            <a:ext cx="8806314"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4" name="Slide Number Placeholder 7">
            <a:extLst>
              <a:ext uri="{FF2B5EF4-FFF2-40B4-BE49-F238E27FC236}">
                <a16:creationId xmlns:a16="http://schemas.microsoft.com/office/drawing/2014/main" id="{42D043A5-13EE-49D3-B61C-63B112FBE8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BC163D45-6FA0-4913-9308-3D453BCA03C5}" type="slidenum">
              <a:rPr lang="en-US" altLang="en-US" sz="1400"/>
              <a:pPr>
                <a:spcBef>
                  <a:spcPct val="0"/>
                </a:spcBef>
                <a:buFontTx/>
                <a:buNone/>
              </a:pPr>
              <a:t>34</a:t>
            </a:fld>
            <a:r>
              <a:rPr lang="en-US" altLang="en-US" sz="1400"/>
              <a:t> of 41</a:t>
            </a: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98BEE8C-F553-4777-80E5-A3BA9E484119}"/>
              </a:ext>
            </a:extLst>
          </p:cNvPr>
          <p:cNvSpPr>
            <a:spLocks noGrp="1" noChangeArrowheads="1"/>
          </p:cNvSpPr>
          <p:nvPr>
            <p:ph type="title"/>
          </p:nvPr>
        </p:nvSpPr>
        <p:spPr>
          <a:xfrm>
            <a:off x="1828800" y="152400"/>
            <a:ext cx="8610600" cy="1143000"/>
          </a:xfrm>
        </p:spPr>
        <p:txBody>
          <a:bodyPr/>
          <a:lstStyle/>
          <a:p>
            <a:pPr eaLnBrk="1" hangingPunct="1"/>
            <a:r>
              <a:rPr lang="en-US" altLang="en-US" b="1">
                <a:latin typeface="Times New Roman" panose="02020603050405020304" pitchFamily="18" charset="0"/>
              </a:rPr>
              <a:t>Section 11: Financial Projections</a:t>
            </a:r>
            <a:br>
              <a:rPr lang="en-US" altLang="en-US" b="1">
                <a:latin typeface="Times New Roman" panose="02020603050405020304" pitchFamily="18" charset="0"/>
              </a:rPr>
            </a:br>
            <a:r>
              <a:rPr lang="en-US" altLang="en-US" sz="2000">
                <a:latin typeface="Times New Roman" panose="02020603050405020304" pitchFamily="18" charset="0"/>
              </a:rPr>
              <a:t>2 of 2</a:t>
            </a:r>
            <a:endParaRPr lang="en-US" altLang="en-US" sz="3600">
              <a:latin typeface="Times New Roman" panose="02020603050405020304" pitchFamily="18" charset="0"/>
            </a:endParaRPr>
          </a:p>
        </p:txBody>
      </p:sp>
      <p:sp>
        <p:nvSpPr>
          <p:cNvPr id="38915" name="Line 4">
            <a:extLst>
              <a:ext uri="{FF2B5EF4-FFF2-40B4-BE49-F238E27FC236}">
                <a16:creationId xmlns:a16="http://schemas.microsoft.com/office/drawing/2014/main" id="{E3DF91F8-D1B4-4C88-B830-619484E1FA39}"/>
              </a:ext>
            </a:extLst>
          </p:cNvPr>
          <p:cNvSpPr>
            <a:spLocks noChangeShapeType="1"/>
          </p:cNvSpPr>
          <p:nvPr/>
        </p:nvSpPr>
        <p:spPr bwMode="auto">
          <a:xfrm>
            <a:off x="1524000" y="1295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6" name="Rectangle 5">
            <a:extLst>
              <a:ext uri="{FF2B5EF4-FFF2-40B4-BE49-F238E27FC236}">
                <a16:creationId xmlns:a16="http://schemas.microsoft.com/office/drawing/2014/main" id="{4C05D805-C47D-49C0-BF84-31B0A44A9C63}"/>
              </a:ext>
            </a:extLst>
          </p:cNvPr>
          <p:cNvSpPr>
            <a:spLocks noChangeArrowheads="1"/>
          </p:cNvSpPr>
          <p:nvPr/>
        </p:nvSpPr>
        <p:spPr bwMode="auto">
          <a:xfrm>
            <a:off x="1676400" y="1676401"/>
            <a:ext cx="8991600" cy="4721225"/>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8917" name="TextBox 11">
            <a:extLst>
              <a:ext uri="{FF2B5EF4-FFF2-40B4-BE49-F238E27FC236}">
                <a16:creationId xmlns:a16="http://schemas.microsoft.com/office/drawing/2014/main" id="{E305919E-4E7B-4E37-9960-E8DC185966B7}"/>
              </a:ext>
            </a:extLst>
          </p:cNvPr>
          <p:cNvSpPr txBox="1">
            <a:spLocks noChangeArrowheads="1"/>
          </p:cNvSpPr>
          <p:nvPr/>
        </p:nvSpPr>
        <p:spPr bwMode="auto">
          <a:xfrm>
            <a:off x="5562600" y="1600201"/>
            <a:ext cx="4648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4000" b="1">
                <a:latin typeface="Times New Roman" panose="02020603050405020304" pitchFamily="18" charset="0"/>
              </a:rPr>
              <a:t>Key Insights</a:t>
            </a:r>
          </a:p>
        </p:txBody>
      </p:sp>
      <p:sp>
        <p:nvSpPr>
          <p:cNvPr id="33799" name="TextBox 12">
            <a:extLst>
              <a:ext uri="{FF2B5EF4-FFF2-40B4-BE49-F238E27FC236}">
                <a16:creationId xmlns:a16="http://schemas.microsoft.com/office/drawing/2014/main" id="{7DAC6FB1-836D-4E3A-A98C-03184AE7CC8C}"/>
              </a:ext>
            </a:extLst>
          </p:cNvPr>
          <p:cNvSpPr txBox="1">
            <a:spLocks noChangeArrowheads="1"/>
          </p:cNvSpPr>
          <p:nvPr/>
        </p:nvSpPr>
        <p:spPr bwMode="auto">
          <a:xfrm>
            <a:off x="1828800" y="2057401"/>
            <a:ext cx="8839200" cy="3540125"/>
          </a:xfrm>
          <a:prstGeom prst="rect">
            <a:avLst/>
          </a:prstGeom>
          <a:noFill/>
          <a:ln>
            <a:noFill/>
          </a:ln>
        </p:spPr>
        <p:txBody>
          <a:bodyPr>
            <a:spAutoFit/>
          </a:bodyPr>
          <a:lstStyle>
            <a:lvl1pPr>
              <a:defRPr sz="4000">
                <a:solidFill>
                  <a:schemeClr val="tx1"/>
                </a:solidFill>
                <a:latin typeface="Times New Roman" panose="02020603050405020304" pitchFamily="18" charset="0"/>
                <a:ea typeface="MS PGothic" pitchFamily="34" charset="-128"/>
              </a:defRPr>
            </a:lvl1pPr>
            <a:lvl2pPr marL="742950" indent="-285750">
              <a:defRPr sz="4000">
                <a:solidFill>
                  <a:schemeClr val="tx1"/>
                </a:solidFill>
                <a:latin typeface="Times New Roman" panose="02020603050405020304" pitchFamily="18" charset="0"/>
                <a:ea typeface="MS PGothic" pitchFamily="34" charset="-128"/>
              </a:defRPr>
            </a:lvl2pPr>
            <a:lvl3pPr marL="1143000" indent="-228600">
              <a:defRPr sz="4000">
                <a:solidFill>
                  <a:schemeClr val="tx1"/>
                </a:solidFill>
                <a:latin typeface="Times New Roman" panose="02020603050405020304" pitchFamily="18" charset="0"/>
                <a:ea typeface="MS PGothic" pitchFamily="34" charset="-128"/>
              </a:defRPr>
            </a:lvl3pPr>
            <a:lvl4pPr marL="1600200" indent="-228600">
              <a:defRPr sz="4000">
                <a:solidFill>
                  <a:schemeClr val="tx1"/>
                </a:solidFill>
                <a:latin typeface="Times New Roman" panose="02020603050405020304" pitchFamily="18" charset="0"/>
                <a:ea typeface="MS PGothic" pitchFamily="34" charset="-128"/>
              </a:defRPr>
            </a:lvl4pPr>
            <a:lvl5pPr marL="2057400" indent="-228600">
              <a:defRPr sz="4000">
                <a:solidFill>
                  <a:schemeClr val="tx1"/>
                </a:solidFill>
                <a:latin typeface="Times New Roman" panose="02020603050405020304" pitchFamily="18" charset="0"/>
                <a:ea typeface="MS PGothic"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itchFamily="34" charset="-128"/>
              </a:defRPr>
            </a:lvl9pPr>
          </a:lstStyle>
          <a:p>
            <a:pPr eaLnBrk="1" hangingPunct="1">
              <a:defRPr/>
            </a:pPr>
            <a:endParaRPr lang="en-US" altLang="en-US" sz="2400" dirty="0"/>
          </a:p>
          <a:p>
            <a:pPr marL="342900" indent="-342900">
              <a:buFont typeface="Wingdings" panose="05000000000000000000" pitchFamily="2" charset="2"/>
              <a:buChar char="§"/>
              <a:defRPr/>
            </a:pPr>
            <a:r>
              <a:rPr lang="en-US" altLang="en-US" dirty="0"/>
              <a:t>Having completed the earlier sections of the plan, it’s easy to see why the financial projections come last.</a:t>
            </a:r>
          </a:p>
          <a:p>
            <a:pPr marL="342900" indent="-342900">
              <a:buFont typeface="Wingdings" panose="05000000000000000000" pitchFamily="2" charset="2"/>
              <a:buChar char="§"/>
              <a:defRPr/>
            </a:pPr>
            <a:r>
              <a:rPr lang="en-US" altLang="en-US" dirty="0"/>
              <a:t>They take the plans you’ve developed and express them in financial terms.</a:t>
            </a:r>
          </a:p>
        </p:txBody>
      </p:sp>
      <p:sp>
        <p:nvSpPr>
          <p:cNvPr id="38919" name="Footer Placeholder 8">
            <a:extLst>
              <a:ext uri="{FF2B5EF4-FFF2-40B4-BE49-F238E27FC236}">
                <a16:creationId xmlns:a16="http://schemas.microsoft.com/office/drawing/2014/main" id="{6E368D24-0027-4280-8872-134692C2AD84}"/>
              </a:ext>
            </a:extLst>
          </p:cNvPr>
          <p:cNvSpPr>
            <a:spLocks noGrp="1"/>
          </p:cNvSpPr>
          <p:nvPr>
            <p:ph type="ftr" sz="quarter" idx="11"/>
          </p:nvPr>
        </p:nvSpPr>
        <p:spPr>
          <a:xfrm>
            <a:off x="4800600" y="6400801"/>
            <a:ext cx="48006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38920" name="Slide Number Placeholder 9">
            <a:extLst>
              <a:ext uri="{FF2B5EF4-FFF2-40B4-BE49-F238E27FC236}">
                <a16:creationId xmlns:a16="http://schemas.microsoft.com/office/drawing/2014/main" id="{0C2D15BE-C659-433D-8947-4CAE9A5D39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CF546799-49B5-4EB8-B3FF-AC74EC48682A}" type="slidenum">
              <a:rPr lang="en-US" altLang="en-US" sz="1400"/>
              <a:pPr>
                <a:spcBef>
                  <a:spcPct val="0"/>
                </a:spcBef>
                <a:buFontTx/>
                <a:buNone/>
              </a:pPr>
              <a:t>35</a:t>
            </a:fld>
            <a:r>
              <a:rPr lang="en-US" altLang="en-US" sz="1400"/>
              <a:t> of 41</a:t>
            </a: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8FBCE6BA-7E29-4A03-8422-C2DAC9B499E4}"/>
              </a:ext>
            </a:extLst>
          </p:cNvPr>
          <p:cNvSpPr>
            <a:spLocks noGrp="1" noChangeArrowheads="1"/>
          </p:cNvSpPr>
          <p:nvPr>
            <p:ph type="title"/>
          </p:nvPr>
        </p:nvSpPr>
        <p:spPr>
          <a:xfrm>
            <a:off x="2346960" y="750769"/>
            <a:ext cx="8229600" cy="279935"/>
          </a:xfrm>
        </p:spPr>
        <p:txBody>
          <a:bodyPr>
            <a:normAutofit fontScale="90000"/>
          </a:bodyPr>
          <a:lstStyle/>
          <a:p>
            <a:r>
              <a:rPr lang="en-US" altLang="en-US" sz="5400" dirty="0">
                <a:latin typeface="+mj-lt"/>
              </a:rPr>
              <a:t>Section 12: Appendices</a:t>
            </a:r>
          </a:p>
        </p:txBody>
      </p:sp>
      <p:sp>
        <p:nvSpPr>
          <p:cNvPr id="39939" name="Content Placeholder 2">
            <a:extLst>
              <a:ext uri="{FF2B5EF4-FFF2-40B4-BE49-F238E27FC236}">
                <a16:creationId xmlns:a16="http://schemas.microsoft.com/office/drawing/2014/main" id="{86FFBF48-D13A-4EF7-A652-136947F37397}"/>
              </a:ext>
            </a:extLst>
          </p:cNvPr>
          <p:cNvSpPr>
            <a:spLocks noGrp="1" noChangeArrowheads="1"/>
          </p:cNvSpPr>
          <p:nvPr>
            <p:ph idx="1"/>
          </p:nvPr>
        </p:nvSpPr>
        <p:spPr>
          <a:xfrm>
            <a:off x="1175886" y="1232235"/>
            <a:ext cx="8632257" cy="5067501"/>
          </a:xfrm>
        </p:spPr>
        <p:txBody>
          <a:bodyPr/>
          <a:lstStyle/>
          <a:p>
            <a:pPr lvl="1"/>
            <a:r>
              <a:rPr lang="en-US" altLang="en-US" sz="2000" b="1" dirty="0">
                <a:latin typeface="+mj-lt"/>
              </a:rPr>
              <a:t>Include details and studies used in your business plan; for example:</a:t>
            </a:r>
          </a:p>
          <a:p>
            <a:r>
              <a:rPr lang="en-US" altLang="en-US" sz="2300" dirty="0">
                <a:latin typeface="+mj-lt"/>
              </a:rPr>
              <a:t>Brochures and advertising materials</a:t>
            </a:r>
          </a:p>
          <a:p>
            <a:r>
              <a:rPr lang="en-US" altLang="en-US" sz="2300" dirty="0">
                <a:latin typeface="+mj-lt"/>
              </a:rPr>
              <a:t>Industry studies</a:t>
            </a:r>
          </a:p>
          <a:p>
            <a:r>
              <a:rPr lang="en-US" altLang="en-US" sz="2300" dirty="0">
                <a:latin typeface="+mj-lt"/>
              </a:rPr>
              <a:t>Maps and photos of business location</a:t>
            </a:r>
          </a:p>
          <a:p>
            <a:r>
              <a:rPr lang="en-US" altLang="en-US" sz="2300" dirty="0">
                <a:latin typeface="+mj-lt"/>
              </a:rPr>
              <a:t>Magazine or other articles</a:t>
            </a:r>
          </a:p>
          <a:p>
            <a:r>
              <a:rPr lang="en-US" altLang="en-US" sz="2300" dirty="0">
                <a:latin typeface="+mj-lt"/>
              </a:rPr>
              <a:t>Detailed lists of equipment owned or to be purchased</a:t>
            </a:r>
          </a:p>
          <a:p>
            <a:r>
              <a:rPr lang="en-US" altLang="en-US" sz="2300" dirty="0">
                <a:latin typeface="+mj-lt"/>
              </a:rPr>
              <a:t>Copies of leases and contracts</a:t>
            </a:r>
          </a:p>
          <a:p>
            <a:r>
              <a:rPr lang="en-US" altLang="en-US" sz="2300" dirty="0">
                <a:latin typeface="+mj-lt"/>
              </a:rPr>
              <a:t>Letters of support from future customers</a:t>
            </a:r>
          </a:p>
          <a:p>
            <a:r>
              <a:rPr lang="en-US" altLang="en-US" sz="2300" dirty="0">
                <a:latin typeface="+mj-lt"/>
              </a:rPr>
              <a:t>Any other materials needed to support the assumptions in this plan</a:t>
            </a:r>
          </a:p>
          <a:p>
            <a:r>
              <a:rPr lang="en-US" altLang="en-US" sz="2300" dirty="0">
                <a:latin typeface="+mj-lt"/>
              </a:rPr>
              <a:t>Market research studies</a:t>
            </a:r>
          </a:p>
          <a:p>
            <a:r>
              <a:rPr lang="en-US" altLang="en-US" sz="2300" dirty="0">
                <a:latin typeface="+mj-lt"/>
              </a:rPr>
              <a:t>List of assets available as collateral for a loan</a:t>
            </a:r>
          </a:p>
          <a:p>
            <a:endParaRPr lang="en-US" altLang="en-US" dirty="0">
              <a:latin typeface="+mj-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E926514-C568-4593-B18E-56927E85CCE0}"/>
              </a:ext>
            </a:extLst>
          </p:cNvPr>
          <p:cNvSpPr>
            <a:spLocks noGrp="1" noChangeArrowheads="1"/>
          </p:cNvSpPr>
          <p:nvPr>
            <p:ph type="title"/>
          </p:nvPr>
        </p:nvSpPr>
        <p:spPr>
          <a:xfrm>
            <a:off x="1981200" y="654518"/>
            <a:ext cx="8229600" cy="640882"/>
          </a:xfrm>
        </p:spPr>
        <p:txBody>
          <a:bodyPr>
            <a:normAutofit fontScale="90000"/>
          </a:bodyPr>
          <a:lstStyle/>
          <a:p>
            <a:pPr eaLnBrk="1" hangingPunct="1"/>
            <a:r>
              <a:rPr lang="en-US" altLang="en-US" sz="3600" dirty="0">
                <a:latin typeface="Times New Roman" panose="02020603050405020304" pitchFamily="18" charset="0"/>
              </a:rPr>
              <a:t>Presenting the Business Plan to Investors</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41987" name="Rectangle 3">
            <a:extLst>
              <a:ext uri="{FF2B5EF4-FFF2-40B4-BE49-F238E27FC236}">
                <a16:creationId xmlns:a16="http://schemas.microsoft.com/office/drawing/2014/main" id="{5ECC2DAF-0F7E-4879-8A46-D5E8113E2993}"/>
              </a:ext>
            </a:extLst>
          </p:cNvPr>
          <p:cNvSpPr>
            <a:spLocks noGrp="1" noChangeArrowheads="1"/>
          </p:cNvSpPr>
          <p:nvPr>
            <p:ph type="body" idx="1"/>
          </p:nvPr>
        </p:nvSpPr>
        <p:spPr>
          <a:xfrm>
            <a:off x="1524000" y="1491916"/>
            <a:ext cx="8991600" cy="4908884"/>
          </a:xfrm>
        </p:spPr>
        <p:txBody>
          <a:bodyPr/>
          <a:lstStyle/>
          <a:p>
            <a:pPr eaLnBrk="1" hangingPunct="1"/>
            <a:r>
              <a:rPr lang="en-US" altLang="en-US" b="1" dirty="0">
                <a:latin typeface="Times New Roman" panose="02020603050405020304" pitchFamily="18" charset="0"/>
              </a:rPr>
              <a:t>The Oral Presentation</a:t>
            </a:r>
          </a:p>
          <a:p>
            <a:pPr lvl="1" eaLnBrk="1" hangingPunct="1"/>
            <a:r>
              <a:rPr lang="en-US" altLang="en-US" dirty="0">
                <a:latin typeface="Times New Roman" panose="02020603050405020304" pitchFamily="18" charset="0"/>
              </a:rPr>
              <a:t>The first rule in making an oral presentation is to follow directions. If you’re told you have 15 minutes, don’t talk for more than the allotted time.</a:t>
            </a:r>
          </a:p>
          <a:p>
            <a:pPr lvl="1" eaLnBrk="1" hangingPunct="1"/>
            <a:r>
              <a:rPr lang="en-US" altLang="en-US" dirty="0">
                <a:latin typeface="Times New Roman" panose="02020603050405020304" pitchFamily="18" charset="0"/>
              </a:rPr>
              <a:t>The presentation should be smooth and well-rehearsed.</a:t>
            </a:r>
          </a:p>
          <a:p>
            <a:pPr lvl="1" eaLnBrk="1" hangingPunct="1"/>
            <a:r>
              <a:rPr lang="en-US" altLang="en-US" dirty="0">
                <a:latin typeface="Times New Roman" panose="02020603050405020304" pitchFamily="18" charset="0"/>
              </a:rPr>
              <a:t>The slides should be sharp and not cluttered.</a:t>
            </a:r>
          </a:p>
          <a:p>
            <a:pPr eaLnBrk="1" hangingPunct="1"/>
            <a:r>
              <a:rPr lang="en-US" altLang="en-US" b="1" dirty="0">
                <a:latin typeface="Times New Roman" panose="02020603050405020304" pitchFamily="18" charset="0"/>
              </a:rPr>
              <a:t>Questions and Feedback to Expect from Investors</a:t>
            </a:r>
          </a:p>
          <a:p>
            <a:pPr lvl="1" eaLnBrk="1" hangingPunct="1"/>
            <a:r>
              <a:rPr lang="en-US" altLang="en-US" dirty="0">
                <a:latin typeface="Times New Roman" panose="02020603050405020304" pitchFamily="18" charset="0"/>
              </a:rPr>
              <a:t>The smart entrepreneur has a good idea of the questions that will be asked, and will be prepared for those queries.</a:t>
            </a:r>
          </a:p>
        </p:txBody>
      </p:sp>
      <p:sp>
        <p:nvSpPr>
          <p:cNvPr id="41989" name="Footer Placeholder 5">
            <a:extLst>
              <a:ext uri="{FF2B5EF4-FFF2-40B4-BE49-F238E27FC236}">
                <a16:creationId xmlns:a16="http://schemas.microsoft.com/office/drawing/2014/main" id="{C3CAA0AE-AA7B-45AB-A383-C1103C53DC32}"/>
              </a:ext>
            </a:extLst>
          </p:cNvPr>
          <p:cNvSpPr>
            <a:spLocks noGrp="1"/>
          </p:cNvSpPr>
          <p:nvPr>
            <p:ph type="ftr" sz="quarter" idx="11"/>
          </p:nvPr>
        </p:nvSpPr>
        <p:spPr>
          <a:xfrm>
            <a:off x="1981200" y="6400801"/>
            <a:ext cx="58674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41990" name="Slide Number Placeholder 7">
            <a:extLst>
              <a:ext uri="{FF2B5EF4-FFF2-40B4-BE49-F238E27FC236}">
                <a16:creationId xmlns:a16="http://schemas.microsoft.com/office/drawing/2014/main" id="{A5A7752D-EF9A-4048-A296-2F5FCEDA9B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625FE2CE-7A16-4C35-A1BF-9FD8A2506EDF}" type="slidenum">
              <a:rPr lang="en-US" altLang="en-US" sz="1400"/>
              <a:pPr>
                <a:spcBef>
                  <a:spcPct val="0"/>
                </a:spcBef>
                <a:buFontTx/>
                <a:buNone/>
              </a:pPr>
              <a:t>37</a:t>
            </a:fld>
            <a:r>
              <a:rPr lang="en-US" altLang="en-US" sz="1400"/>
              <a:t> of 41</a:t>
            </a: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4A9D1EB-113E-432E-B9CB-1ED9B81327F5}"/>
              </a:ext>
            </a:extLst>
          </p:cNvPr>
          <p:cNvSpPr>
            <a:spLocks noGrp="1" noChangeArrowheads="1"/>
          </p:cNvSpPr>
          <p:nvPr>
            <p:ph type="title"/>
          </p:nvPr>
        </p:nvSpPr>
        <p:spPr>
          <a:xfrm>
            <a:off x="1981200" y="152400"/>
            <a:ext cx="8229600" cy="1143000"/>
          </a:xfrm>
        </p:spPr>
        <p:txBody>
          <a:bodyPr/>
          <a:lstStyle/>
          <a:p>
            <a:pPr eaLnBrk="1" hangingPunct="1"/>
            <a:r>
              <a:rPr lang="en-US" altLang="en-US" sz="3600">
                <a:latin typeface="Times New Roman" panose="02020603050405020304" pitchFamily="18" charset="0"/>
              </a:rPr>
              <a:t>Presenting the Business Plan to Investors</a:t>
            </a:r>
            <a:br>
              <a:rPr lang="en-US" altLang="en-US" sz="3600">
                <a:latin typeface="Times New Roman" panose="02020603050405020304" pitchFamily="18" charset="0"/>
              </a:rPr>
            </a:br>
            <a:r>
              <a:rPr lang="en-US" altLang="en-US" sz="2000">
                <a:latin typeface="Times New Roman" panose="02020603050405020304" pitchFamily="18" charset="0"/>
              </a:rPr>
              <a:t>2 of 2</a:t>
            </a:r>
            <a:endParaRPr lang="en-US" altLang="en-US" sz="3600">
              <a:latin typeface="Times New Roman" panose="02020603050405020304" pitchFamily="18" charset="0"/>
            </a:endParaRPr>
          </a:p>
        </p:txBody>
      </p:sp>
      <p:sp>
        <p:nvSpPr>
          <p:cNvPr id="43011" name="Line 4">
            <a:extLst>
              <a:ext uri="{FF2B5EF4-FFF2-40B4-BE49-F238E27FC236}">
                <a16:creationId xmlns:a16="http://schemas.microsoft.com/office/drawing/2014/main" id="{2E6D268E-49A3-48F9-8C6F-46A64EBEFB4D}"/>
              </a:ext>
            </a:extLst>
          </p:cNvPr>
          <p:cNvSpPr>
            <a:spLocks noChangeShapeType="1"/>
          </p:cNvSpPr>
          <p:nvPr/>
        </p:nvSpPr>
        <p:spPr bwMode="auto">
          <a:xfrm>
            <a:off x="1524000" y="12192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2" name="Text Box 6">
            <a:extLst>
              <a:ext uri="{FF2B5EF4-FFF2-40B4-BE49-F238E27FC236}">
                <a16:creationId xmlns:a16="http://schemas.microsoft.com/office/drawing/2014/main" id="{A03A9109-A47E-4BAD-AFD8-C1854BBA11E4}"/>
              </a:ext>
            </a:extLst>
          </p:cNvPr>
          <p:cNvSpPr txBox="1">
            <a:spLocks noChangeArrowheads="1"/>
          </p:cNvSpPr>
          <p:nvPr/>
        </p:nvSpPr>
        <p:spPr bwMode="auto">
          <a:xfrm>
            <a:off x="1828800" y="1447801"/>
            <a:ext cx="82296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75000"/>
              </a:lnSpc>
              <a:spcBef>
                <a:spcPct val="50000"/>
              </a:spcBef>
              <a:buFontTx/>
              <a:buNone/>
            </a:pPr>
            <a:r>
              <a:rPr lang="en-US" altLang="en-US" sz="2800" b="1">
                <a:latin typeface="Times New Roman" panose="02020603050405020304" pitchFamily="18" charset="0"/>
              </a:rPr>
              <a:t>Twelve PowerPoint Slides to Include in an Investor Presentation</a:t>
            </a:r>
          </a:p>
        </p:txBody>
      </p:sp>
      <p:sp>
        <p:nvSpPr>
          <p:cNvPr id="43013" name="TextBox 6">
            <a:extLst>
              <a:ext uri="{FF2B5EF4-FFF2-40B4-BE49-F238E27FC236}">
                <a16:creationId xmlns:a16="http://schemas.microsoft.com/office/drawing/2014/main" id="{BE3AA835-9AD3-4055-A727-21AC094AD340}"/>
              </a:ext>
            </a:extLst>
          </p:cNvPr>
          <p:cNvSpPr txBox="1">
            <a:spLocks noChangeArrowheads="1"/>
          </p:cNvSpPr>
          <p:nvPr/>
        </p:nvSpPr>
        <p:spPr bwMode="auto">
          <a:xfrm>
            <a:off x="1524000" y="2057400"/>
            <a:ext cx="4876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600"/>
              </a:lnSpc>
              <a:spcBef>
                <a:spcPct val="0"/>
              </a:spcBef>
              <a:buFontTx/>
              <a:buAutoNum type="arabicPeriod"/>
            </a:pPr>
            <a:endParaRPr lang="en-US" altLang="en-US" sz="3600">
              <a:latin typeface="Times New Roman" panose="02020603050405020304" pitchFamily="18" charset="0"/>
            </a:endParaRPr>
          </a:p>
          <a:p>
            <a:pPr>
              <a:lnSpc>
                <a:spcPts val="3600"/>
              </a:lnSpc>
              <a:spcBef>
                <a:spcPct val="0"/>
              </a:spcBef>
              <a:buFontTx/>
              <a:buAutoNum type="arabicPeriod"/>
            </a:pPr>
            <a:r>
              <a:rPr lang="en-US" altLang="en-US" sz="3600">
                <a:latin typeface="Times New Roman" panose="02020603050405020304" pitchFamily="18" charset="0"/>
              </a:rPr>
              <a:t>Title Slide</a:t>
            </a:r>
          </a:p>
          <a:p>
            <a:pPr>
              <a:lnSpc>
                <a:spcPts val="3600"/>
              </a:lnSpc>
              <a:spcBef>
                <a:spcPct val="0"/>
              </a:spcBef>
              <a:buFontTx/>
              <a:buAutoNum type="arabicPeriod"/>
            </a:pPr>
            <a:r>
              <a:rPr lang="en-US" altLang="en-US" sz="3600">
                <a:latin typeface="Times New Roman" panose="02020603050405020304" pitchFamily="18" charset="0"/>
              </a:rPr>
              <a:t>Problem</a:t>
            </a:r>
          </a:p>
          <a:p>
            <a:pPr>
              <a:lnSpc>
                <a:spcPts val="3600"/>
              </a:lnSpc>
              <a:spcBef>
                <a:spcPct val="0"/>
              </a:spcBef>
              <a:buFontTx/>
              <a:buAutoNum type="arabicPeriod"/>
            </a:pPr>
            <a:r>
              <a:rPr lang="en-US" altLang="en-US" sz="3600">
                <a:latin typeface="Times New Roman" panose="02020603050405020304" pitchFamily="18" charset="0"/>
              </a:rPr>
              <a:t>Solution</a:t>
            </a:r>
          </a:p>
          <a:p>
            <a:pPr>
              <a:lnSpc>
                <a:spcPts val="3600"/>
              </a:lnSpc>
              <a:spcBef>
                <a:spcPct val="0"/>
              </a:spcBef>
              <a:buFontTx/>
              <a:buAutoNum type="arabicPeriod"/>
            </a:pPr>
            <a:r>
              <a:rPr lang="en-US" altLang="en-US" sz="3600">
                <a:latin typeface="Times New Roman" panose="02020603050405020304" pitchFamily="18" charset="0"/>
              </a:rPr>
              <a:t>Opportunity and target market</a:t>
            </a:r>
          </a:p>
          <a:p>
            <a:pPr>
              <a:lnSpc>
                <a:spcPts val="3600"/>
              </a:lnSpc>
              <a:spcBef>
                <a:spcPct val="0"/>
              </a:spcBef>
              <a:buFontTx/>
              <a:buAutoNum type="arabicPeriod"/>
            </a:pPr>
            <a:r>
              <a:rPr lang="en-US" altLang="en-US" sz="3600">
                <a:latin typeface="Times New Roman" panose="02020603050405020304" pitchFamily="18" charset="0"/>
              </a:rPr>
              <a:t>Technology</a:t>
            </a:r>
          </a:p>
          <a:p>
            <a:pPr>
              <a:lnSpc>
                <a:spcPts val="3600"/>
              </a:lnSpc>
              <a:spcBef>
                <a:spcPct val="0"/>
              </a:spcBef>
              <a:buFontTx/>
              <a:buAutoNum type="arabicPeriod"/>
            </a:pPr>
            <a:r>
              <a:rPr lang="en-US" altLang="en-US" sz="3600">
                <a:latin typeface="Times New Roman" panose="02020603050405020304" pitchFamily="18" charset="0"/>
              </a:rPr>
              <a:t>Competition</a:t>
            </a:r>
            <a:endParaRPr lang="en-US" altLang="en-US" sz="2400">
              <a:latin typeface="Times New Roman" panose="02020603050405020304" pitchFamily="18" charset="0"/>
            </a:endParaRPr>
          </a:p>
        </p:txBody>
      </p:sp>
      <p:sp>
        <p:nvSpPr>
          <p:cNvPr id="43014" name="TextBox 8">
            <a:extLst>
              <a:ext uri="{FF2B5EF4-FFF2-40B4-BE49-F238E27FC236}">
                <a16:creationId xmlns:a16="http://schemas.microsoft.com/office/drawing/2014/main" id="{456B43CC-4010-4AE2-A052-12FEBE9FD6D9}"/>
              </a:ext>
            </a:extLst>
          </p:cNvPr>
          <p:cNvSpPr txBox="1">
            <a:spLocks noChangeArrowheads="1"/>
          </p:cNvSpPr>
          <p:nvPr/>
        </p:nvSpPr>
        <p:spPr bwMode="auto">
          <a:xfrm>
            <a:off x="6477000" y="2057401"/>
            <a:ext cx="43434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ts val="3600"/>
              </a:lnSpc>
              <a:spcBef>
                <a:spcPct val="0"/>
              </a:spcBef>
              <a:buNone/>
            </a:pPr>
            <a:r>
              <a:rPr lang="en-US" altLang="en-US" sz="2800">
                <a:latin typeface="Times New Roman" panose="02020603050405020304" pitchFamily="18" charset="0"/>
              </a:rPr>
              <a:t>7.</a:t>
            </a:r>
            <a:r>
              <a:rPr lang="en-US" altLang="en-US" sz="2400">
                <a:latin typeface="Times New Roman" panose="02020603050405020304" pitchFamily="18" charset="0"/>
              </a:rPr>
              <a:t>	</a:t>
            </a:r>
            <a:r>
              <a:rPr lang="en-US" altLang="en-US">
                <a:latin typeface="Times New Roman" panose="02020603050405020304" pitchFamily="18" charset="0"/>
              </a:rPr>
              <a:t>Marketing and sales</a:t>
            </a:r>
          </a:p>
          <a:p>
            <a:pPr>
              <a:lnSpc>
                <a:spcPts val="3600"/>
              </a:lnSpc>
              <a:spcBef>
                <a:spcPct val="0"/>
              </a:spcBef>
              <a:buNone/>
            </a:pPr>
            <a:r>
              <a:rPr lang="en-US" altLang="en-US">
                <a:latin typeface="Times New Roman" panose="02020603050405020304" pitchFamily="18" charset="0"/>
              </a:rPr>
              <a:t>8.	Management team</a:t>
            </a:r>
          </a:p>
          <a:p>
            <a:pPr>
              <a:lnSpc>
                <a:spcPts val="3600"/>
              </a:lnSpc>
              <a:spcBef>
                <a:spcPct val="0"/>
              </a:spcBef>
              <a:buNone/>
            </a:pPr>
            <a:r>
              <a:rPr lang="en-US" altLang="en-US">
                <a:latin typeface="Times New Roman" panose="02020603050405020304" pitchFamily="18" charset="0"/>
              </a:rPr>
              <a:t>9.	Financial projections</a:t>
            </a:r>
          </a:p>
          <a:p>
            <a:pPr>
              <a:lnSpc>
                <a:spcPts val="3600"/>
              </a:lnSpc>
              <a:spcBef>
                <a:spcPct val="0"/>
              </a:spcBef>
              <a:buNone/>
            </a:pPr>
            <a:r>
              <a:rPr lang="en-US" altLang="en-US">
                <a:latin typeface="Times New Roman" panose="02020603050405020304" pitchFamily="18" charset="0"/>
              </a:rPr>
              <a:t>10.	Current status</a:t>
            </a:r>
          </a:p>
          <a:p>
            <a:pPr>
              <a:lnSpc>
                <a:spcPts val="3600"/>
              </a:lnSpc>
              <a:spcBef>
                <a:spcPct val="0"/>
              </a:spcBef>
              <a:buNone/>
            </a:pPr>
            <a:r>
              <a:rPr lang="en-US" altLang="en-US">
                <a:latin typeface="Times New Roman" panose="02020603050405020304" pitchFamily="18" charset="0"/>
              </a:rPr>
              <a:t>11.	Financing sought</a:t>
            </a:r>
          </a:p>
          <a:p>
            <a:pPr>
              <a:lnSpc>
                <a:spcPts val="3600"/>
              </a:lnSpc>
              <a:spcBef>
                <a:spcPct val="0"/>
              </a:spcBef>
              <a:buNone/>
            </a:pPr>
            <a:r>
              <a:rPr lang="en-US" altLang="en-US">
                <a:latin typeface="Times New Roman" panose="02020603050405020304" pitchFamily="18" charset="0"/>
              </a:rPr>
              <a:t>12.	Summary</a:t>
            </a:r>
          </a:p>
        </p:txBody>
      </p:sp>
      <p:sp>
        <p:nvSpPr>
          <p:cNvPr id="43015" name="Footer Placeholder 8">
            <a:extLst>
              <a:ext uri="{FF2B5EF4-FFF2-40B4-BE49-F238E27FC236}">
                <a16:creationId xmlns:a16="http://schemas.microsoft.com/office/drawing/2014/main" id="{2CEE6B43-DBB9-4ED3-8BFB-C0CBDFAF2B9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43016" name="Slide Number Placeholder 9">
            <a:extLst>
              <a:ext uri="{FF2B5EF4-FFF2-40B4-BE49-F238E27FC236}">
                <a16:creationId xmlns:a16="http://schemas.microsoft.com/office/drawing/2014/main" id="{FEAFE551-1134-41CC-A7A0-F1186048A2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2037D7FA-91B4-4613-A462-459B4BE74AFB}" type="slidenum">
              <a:rPr lang="en-US" altLang="en-US" sz="1400"/>
              <a:pPr>
                <a:spcBef>
                  <a:spcPct val="0"/>
                </a:spcBef>
                <a:buFontTx/>
                <a:buNone/>
              </a:pPr>
              <a:t>38</a:t>
            </a:fld>
            <a:r>
              <a:rPr lang="en-US" altLang="en-US" sz="1400"/>
              <a:t> of 41</a:t>
            </a: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1">
            <a:extLst>
              <a:ext uri="{FF2B5EF4-FFF2-40B4-BE49-F238E27FC236}">
                <a16:creationId xmlns:a16="http://schemas.microsoft.com/office/drawing/2014/main" id="{93B4FAB0-BC42-4B61-8750-17AC4F5F405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46083" name="Slide Number Placeholder 2">
            <a:extLst>
              <a:ext uri="{FF2B5EF4-FFF2-40B4-BE49-F238E27FC236}">
                <a16:creationId xmlns:a16="http://schemas.microsoft.com/office/drawing/2014/main" id="{0D47F790-006F-4632-A056-430DE18864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4-</a:t>
            </a:r>
            <a:fld id="{9D5E54F8-E9C9-4295-8180-CD563D88D1F1}" type="slidenum">
              <a:rPr lang="en-US" altLang="en-US" sz="1400"/>
              <a:pPr>
                <a:spcBef>
                  <a:spcPct val="0"/>
                </a:spcBef>
                <a:buFontTx/>
                <a:buNone/>
              </a:pPr>
              <a:t>39</a:t>
            </a:fld>
            <a:endParaRPr lang="en-US" altLang="en-US" sz="1400"/>
          </a:p>
        </p:txBody>
      </p:sp>
      <p:pic>
        <p:nvPicPr>
          <p:cNvPr id="46084" name="Picture 4">
            <a:extLst>
              <a:ext uri="{FF2B5EF4-FFF2-40B4-BE49-F238E27FC236}">
                <a16:creationId xmlns:a16="http://schemas.microsoft.com/office/drawing/2014/main" id="{D36995E3-1A61-45AE-9AB0-4164C1BDDC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620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D8E2006-5AAE-4090-9843-0B516EEE917B}"/>
              </a:ext>
            </a:extLst>
          </p:cNvPr>
          <p:cNvSpPr>
            <a:spLocks noGrp="1" noChangeArrowheads="1"/>
          </p:cNvSpPr>
          <p:nvPr>
            <p:ph type="title"/>
          </p:nvPr>
        </p:nvSpPr>
        <p:spPr>
          <a:xfrm>
            <a:off x="1501541" y="625642"/>
            <a:ext cx="8991835" cy="1317540"/>
          </a:xfrm>
        </p:spPr>
        <p:txBody>
          <a:bodyPr>
            <a:normAutofit/>
          </a:bodyPr>
          <a:lstStyle/>
          <a:p>
            <a:r>
              <a:rPr lang="en-US" altLang="en-US" b="1" dirty="0">
                <a:latin typeface="+mj-lt"/>
              </a:rPr>
              <a:t>Reasons for writing a business plan</a:t>
            </a:r>
          </a:p>
        </p:txBody>
      </p:sp>
      <p:sp>
        <p:nvSpPr>
          <p:cNvPr id="3" name="Content Placeholder 2">
            <a:extLst>
              <a:ext uri="{FF2B5EF4-FFF2-40B4-BE49-F238E27FC236}">
                <a16:creationId xmlns:a16="http://schemas.microsoft.com/office/drawing/2014/main" id="{9F629D39-3893-4E48-9464-9A45A30555B9}"/>
              </a:ext>
            </a:extLst>
          </p:cNvPr>
          <p:cNvSpPr>
            <a:spLocks noGrp="1"/>
          </p:cNvSpPr>
          <p:nvPr>
            <p:ph idx="1"/>
          </p:nvPr>
        </p:nvSpPr>
        <p:spPr>
          <a:xfrm>
            <a:off x="1530417" y="1607419"/>
            <a:ext cx="4413183" cy="4518745"/>
          </a:xfrm>
        </p:spPr>
        <p:txBody>
          <a:bodyPr/>
          <a:lstStyle/>
          <a:p>
            <a:pPr marL="0" indent="0">
              <a:buNone/>
              <a:defRPr/>
            </a:pPr>
            <a:r>
              <a:rPr lang="en-US" b="1" u="sng" dirty="0">
                <a:latin typeface="+mj-lt"/>
              </a:rPr>
              <a:t>Internal reason</a:t>
            </a:r>
          </a:p>
          <a:p>
            <a:pPr>
              <a:defRPr/>
            </a:pPr>
            <a:r>
              <a:rPr lang="en-US" sz="3600" dirty="0">
                <a:latin typeface="+mj-lt"/>
              </a:rPr>
              <a:t>Forces the founding team to systematically think through every aspect of its new venture </a:t>
            </a:r>
          </a:p>
        </p:txBody>
      </p:sp>
      <p:sp>
        <p:nvSpPr>
          <p:cNvPr id="7173" name="Slide Number Placeholder 4">
            <a:extLst>
              <a:ext uri="{FF2B5EF4-FFF2-40B4-BE49-F238E27FC236}">
                <a16:creationId xmlns:a16="http://schemas.microsoft.com/office/drawing/2014/main" id="{70D7023D-411D-4FE2-B2EF-2B3A811FC4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4 of 41</a:t>
            </a:r>
          </a:p>
        </p:txBody>
      </p:sp>
      <p:sp>
        <p:nvSpPr>
          <p:cNvPr id="6" name="Content Placeholder 2">
            <a:extLst>
              <a:ext uri="{FF2B5EF4-FFF2-40B4-BE49-F238E27FC236}">
                <a16:creationId xmlns:a16="http://schemas.microsoft.com/office/drawing/2014/main" id="{EB194BA0-CC74-45F0-9078-FDAB464F4A49}"/>
              </a:ext>
            </a:extLst>
          </p:cNvPr>
          <p:cNvSpPr txBox="1">
            <a:spLocks/>
          </p:cNvSpPr>
          <p:nvPr/>
        </p:nvSpPr>
        <p:spPr bwMode="auto">
          <a:xfrm>
            <a:off x="5852161" y="1607419"/>
            <a:ext cx="4641216" cy="467114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defRPr/>
            </a:pPr>
            <a:r>
              <a:rPr lang="en-US" b="1" u="sng" kern="0" dirty="0">
                <a:latin typeface="+mj-lt"/>
              </a:rPr>
              <a:t>External reason</a:t>
            </a:r>
          </a:p>
          <a:p>
            <a:pPr>
              <a:defRPr/>
            </a:pPr>
            <a:r>
              <a:rPr lang="en-US" sz="3600" kern="0" dirty="0">
                <a:latin typeface="+mj-lt"/>
              </a:rPr>
              <a:t>Communicates the merits of a new venture to outsiders, such as investors and bankers </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1">
            <a:extLst>
              <a:ext uri="{FF2B5EF4-FFF2-40B4-BE49-F238E27FC236}">
                <a16:creationId xmlns:a16="http://schemas.microsoft.com/office/drawing/2014/main" id="{81F5FCF7-381B-4C30-8671-30FBCF2C079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47107" name="Slide Number Placeholder 2">
            <a:extLst>
              <a:ext uri="{FF2B5EF4-FFF2-40B4-BE49-F238E27FC236}">
                <a16:creationId xmlns:a16="http://schemas.microsoft.com/office/drawing/2014/main" id="{5192BD29-DF91-46F6-AFC2-A3C4554714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4-</a:t>
            </a:r>
            <a:fld id="{DC21EF14-9BEF-4D26-B140-6964AFC83A7C}" type="slidenum">
              <a:rPr lang="en-US" altLang="en-US" sz="1400"/>
              <a:pPr>
                <a:spcBef>
                  <a:spcPct val="0"/>
                </a:spcBef>
                <a:buFontTx/>
                <a:buNone/>
              </a:pPr>
              <a:t>40</a:t>
            </a:fld>
            <a:endParaRPr lang="en-US" altLang="en-US" sz="1400"/>
          </a:p>
        </p:txBody>
      </p:sp>
      <p:pic>
        <p:nvPicPr>
          <p:cNvPr id="47108" name="Picture 6">
            <a:extLst>
              <a:ext uri="{FF2B5EF4-FFF2-40B4-BE49-F238E27FC236}">
                <a16:creationId xmlns:a16="http://schemas.microsoft.com/office/drawing/2014/main" id="{0467E7F7-47AE-456C-AE5B-44111A7E1F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1">
            <a:extLst>
              <a:ext uri="{FF2B5EF4-FFF2-40B4-BE49-F238E27FC236}">
                <a16:creationId xmlns:a16="http://schemas.microsoft.com/office/drawing/2014/main" id="{00D4A3D7-2D91-400A-8AEF-D86498460A3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a:t>
            </a:r>
          </a:p>
        </p:txBody>
      </p:sp>
      <p:sp>
        <p:nvSpPr>
          <p:cNvPr id="48131" name="Slide Number Placeholder 2">
            <a:extLst>
              <a:ext uri="{FF2B5EF4-FFF2-40B4-BE49-F238E27FC236}">
                <a16:creationId xmlns:a16="http://schemas.microsoft.com/office/drawing/2014/main" id="{35683A8A-771C-4BDA-8BC2-C24EDAC4C1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4-</a:t>
            </a:r>
            <a:fld id="{2B907B24-EE2C-49E3-B490-831A6DC9CE30}" type="slidenum">
              <a:rPr lang="en-US" altLang="en-US" sz="1400"/>
              <a:pPr>
                <a:spcBef>
                  <a:spcPct val="0"/>
                </a:spcBef>
                <a:buFontTx/>
                <a:buNone/>
              </a:pPr>
              <a:t>41</a:t>
            </a:fld>
            <a:endParaRPr lang="en-US" altLang="en-US" sz="1400"/>
          </a:p>
        </p:txBody>
      </p:sp>
      <p:pic>
        <p:nvPicPr>
          <p:cNvPr id="48132" name="Picture 4">
            <a:extLst>
              <a:ext uri="{FF2B5EF4-FFF2-40B4-BE49-F238E27FC236}">
                <a16:creationId xmlns:a16="http://schemas.microsoft.com/office/drawing/2014/main" id="{07EC4E72-A32D-43AB-887E-9F97DAFDA7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20" y="2103121"/>
            <a:ext cx="6797040" cy="3621405"/>
          </a:xfrm>
          <a:prstGeom prst="rect">
            <a:avLst/>
          </a:prstGeom>
        </p:spPr>
      </p:pic>
      <p:sp>
        <p:nvSpPr>
          <p:cNvPr id="3" name="Title 2"/>
          <p:cNvSpPr>
            <a:spLocks noGrp="1"/>
          </p:cNvSpPr>
          <p:nvPr>
            <p:ph type="title"/>
          </p:nvPr>
        </p:nvSpPr>
        <p:spPr>
          <a:prstGeom prst="rect">
            <a:avLst/>
          </a:prstGeom>
        </p:spPr>
        <p:txBody>
          <a:bodyPr/>
          <a:lstStyle/>
          <a:p>
            <a:pPr algn="ctr"/>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ANY QUESTION?</a:t>
            </a:r>
          </a:p>
        </p:txBody>
      </p:sp>
    </p:spTree>
    <p:extLst>
      <p:ext uri="{BB962C8B-B14F-4D97-AF65-F5344CB8AC3E}">
        <p14:creationId xmlns:p14="http://schemas.microsoft.com/office/powerpoint/2010/main" val="4098700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THANK YOU</a:t>
            </a:r>
            <a:endParaRPr lang="en-US"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829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00FBC3F-EEDD-44D0-B5A3-E6D3EBE1DB77}"/>
              </a:ext>
            </a:extLst>
          </p:cNvPr>
          <p:cNvSpPr>
            <a:spLocks noGrp="1" noChangeArrowheads="1"/>
          </p:cNvSpPr>
          <p:nvPr>
            <p:ph type="title"/>
          </p:nvPr>
        </p:nvSpPr>
        <p:spPr>
          <a:xfrm>
            <a:off x="952901" y="603250"/>
            <a:ext cx="10231655" cy="692150"/>
          </a:xfrm>
        </p:spPr>
        <p:txBody>
          <a:bodyPr>
            <a:normAutofit fontScale="90000"/>
          </a:bodyPr>
          <a:lstStyle/>
          <a:p>
            <a:pPr eaLnBrk="1" hangingPunct="1"/>
            <a:r>
              <a:rPr lang="en-US" altLang="en-US" sz="3600" dirty="0">
                <a:latin typeface="Times New Roman" panose="02020603050405020304" pitchFamily="18" charset="0"/>
              </a:rPr>
              <a:t>Who Reads the Business Plan - And What Are They Looking For?</a:t>
            </a:r>
          </a:p>
        </p:txBody>
      </p:sp>
      <p:sp>
        <p:nvSpPr>
          <p:cNvPr id="8195" name="Line 3">
            <a:extLst>
              <a:ext uri="{FF2B5EF4-FFF2-40B4-BE49-F238E27FC236}">
                <a16:creationId xmlns:a16="http://schemas.microsoft.com/office/drawing/2014/main" id="{81446B0F-1935-429D-8B53-BC67288F658F}"/>
              </a:ext>
            </a:extLst>
          </p:cNvPr>
          <p:cNvSpPr>
            <a:spLocks noChangeShapeType="1"/>
          </p:cNvSpPr>
          <p:nvPr/>
        </p:nvSpPr>
        <p:spPr bwMode="auto">
          <a:xfrm>
            <a:off x="1524000" y="13716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6" name="Text Box 4">
            <a:extLst>
              <a:ext uri="{FF2B5EF4-FFF2-40B4-BE49-F238E27FC236}">
                <a16:creationId xmlns:a16="http://schemas.microsoft.com/office/drawing/2014/main" id="{E2871190-1427-424B-8267-A25E05710C34}"/>
              </a:ext>
            </a:extLst>
          </p:cNvPr>
          <p:cNvSpPr txBox="1">
            <a:spLocks noChangeArrowheads="1"/>
          </p:cNvSpPr>
          <p:nvPr/>
        </p:nvSpPr>
        <p:spPr bwMode="auto">
          <a:xfrm>
            <a:off x="1600200" y="1600201"/>
            <a:ext cx="891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800" dirty="0">
                <a:latin typeface="Times New Roman" panose="02020603050405020304" pitchFamily="18" charset="0"/>
              </a:rPr>
              <a:t>There are two primary audiences for a firm’s business plan</a:t>
            </a:r>
          </a:p>
        </p:txBody>
      </p:sp>
      <p:sp>
        <p:nvSpPr>
          <p:cNvPr id="8197" name="Rectangle 5">
            <a:extLst>
              <a:ext uri="{FF2B5EF4-FFF2-40B4-BE49-F238E27FC236}">
                <a16:creationId xmlns:a16="http://schemas.microsoft.com/office/drawing/2014/main" id="{A143E3DE-C5F1-4CE7-BE30-B58234E78F7E}"/>
              </a:ext>
            </a:extLst>
          </p:cNvPr>
          <p:cNvSpPr>
            <a:spLocks noChangeArrowheads="1"/>
          </p:cNvSpPr>
          <p:nvPr/>
        </p:nvSpPr>
        <p:spPr bwMode="auto">
          <a:xfrm>
            <a:off x="1504950" y="2000250"/>
            <a:ext cx="9144000" cy="48006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solidFill>
                <a:srgbClr val="FF0000"/>
              </a:solidFill>
              <a:latin typeface="Times New Roman" panose="02020603050405020304" pitchFamily="18" charset="0"/>
            </a:endParaRPr>
          </a:p>
        </p:txBody>
      </p:sp>
      <p:sp>
        <p:nvSpPr>
          <p:cNvPr id="8198" name="Line 6">
            <a:extLst>
              <a:ext uri="{FF2B5EF4-FFF2-40B4-BE49-F238E27FC236}">
                <a16:creationId xmlns:a16="http://schemas.microsoft.com/office/drawing/2014/main" id="{C4E38C95-865D-4259-8AA0-CE0A24A39436}"/>
              </a:ext>
            </a:extLst>
          </p:cNvPr>
          <p:cNvSpPr>
            <a:spLocks noChangeShapeType="1"/>
          </p:cNvSpPr>
          <p:nvPr/>
        </p:nvSpPr>
        <p:spPr bwMode="auto">
          <a:xfrm>
            <a:off x="2286000" y="2971800"/>
            <a:ext cx="762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99" name="Line 7">
            <a:extLst>
              <a:ext uri="{FF2B5EF4-FFF2-40B4-BE49-F238E27FC236}">
                <a16:creationId xmlns:a16="http://schemas.microsoft.com/office/drawing/2014/main" id="{58AAB2FD-E731-42E8-9857-4A37AED35273}"/>
              </a:ext>
            </a:extLst>
          </p:cNvPr>
          <p:cNvSpPr>
            <a:spLocks noChangeShapeType="1"/>
          </p:cNvSpPr>
          <p:nvPr/>
        </p:nvSpPr>
        <p:spPr bwMode="auto">
          <a:xfrm>
            <a:off x="2286000" y="4743979"/>
            <a:ext cx="762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0" name="Line 8">
            <a:extLst>
              <a:ext uri="{FF2B5EF4-FFF2-40B4-BE49-F238E27FC236}">
                <a16:creationId xmlns:a16="http://schemas.microsoft.com/office/drawing/2014/main" id="{2587E167-B4EE-4C7B-8BF1-C2BCD8F4668F}"/>
              </a:ext>
            </a:extLst>
          </p:cNvPr>
          <p:cNvSpPr>
            <a:spLocks noChangeShapeType="1"/>
          </p:cNvSpPr>
          <p:nvPr/>
        </p:nvSpPr>
        <p:spPr bwMode="auto">
          <a:xfrm>
            <a:off x="4267200" y="24384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1" name="Text Box 9">
            <a:extLst>
              <a:ext uri="{FF2B5EF4-FFF2-40B4-BE49-F238E27FC236}">
                <a16:creationId xmlns:a16="http://schemas.microsoft.com/office/drawing/2014/main" id="{ACC8EA56-F3B4-4F71-97F0-31BCF760006F}"/>
              </a:ext>
            </a:extLst>
          </p:cNvPr>
          <p:cNvSpPr txBox="1">
            <a:spLocks noChangeArrowheads="1"/>
          </p:cNvSpPr>
          <p:nvPr/>
        </p:nvSpPr>
        <p:spPr bwMode="auto">
          <a:xfrm>
            <a:off x="2362200" y="2514600"/>
            <a:ext cx="190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b="1" dirty="0">
                <a:latin typeface="Times New Roman" panose="02020603050405020304" pitchFamily="18" charset="0"/>
              </a:rPr>
              <a:t>Audience</a:t>
            </a:r>
          </a:p>
        </p:txBody>
      </p:sp>
      <p:sp>
        <p:nvSpPr>
          <p:cNvPr id="8202" name="Text Box 10">
            <a:extLst>
              <a:ext uri="{FF2B5EF4-FFF2-40B4-BE49-F238E27FC236}">
                <a16:creationId xmlns:a16="http://schemas.microsoft.com/office/drawing/2014/main" id="{259B805A-0A5E-4BAA-8168-3364D594AC3A}"/>
              </a:ext>
            </a:extLst>
          </p:cNvPr>
          <p:cNvSpPr txBox="1">
            <a:spLocks noChangeArrowheads="1"/>
          </p:cNvSpPr>
          <p:nvPr/>
        </p:nvSpPr>
        <p:spPr bwMode="auto">
          <a:xfrm>
            <a:off x="4648200" y="2514600"/>
            <a:ext cx="5105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b="1">
                <a:latin typeface="Times New Roman" panose="02020603050405020304" pitchFamily="18" charset="0"/>
              </a:rPr>
              <a:t>What They are Looking For</a:t>
            </a:r>
          </a:p>
        </p:txBody>
      </p:sp>
      <p:sp>
        <p:nvSpPr>
          <p:cNvPr id="8203" name="Text Box 11">
            <a:extLst>
              <a:ext uri="{FF2B5EF4-FFF2-40B4-BE49-F238E27FC236}">
                <a16:creationId xmlns:a16="http://schemas.microsoft.com/office/drawing/2014/main" id="{0C1261D1-D87C-4B16-9417-626DDD80C887}"/>
              </a:ext>
            </a:extLst>
          </p:cNvPr>
          <p:cNvSpPr txBox="1">
            <a:spLocks noChangeArrowheads="1"/>
          </p:cNvSpPr>
          <p:nvPr/>
        </p:nvSpPr>
        <p:spPr bwMode="auto">
          <a:xfrm>
            <a:off x="1600200" y="3276600"/>
            <a:ext cx="2590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800">
                <a:latin typeface="Times New Roman" panose="02020603050405020304" pitchFamily="18" charset="0"/>
              </a:rPr>
              <a:t>A Firm’s Employees/ISHs</a:t>
            </a:r>
          </a:p>
        </p:txBody>
      </p:sp>
      <p:sp>
        <p:nvSpPr>
          <p:cNvPr id="8204" name="Text Box 12">
            <a:extLst>
              <a:ext uri="{FF2B5EF4-FFF2-40B4-BE49-F238E27FC236}">
                <a16:creationId xmlns:a16="http://schemas.microsoft.com/office/drawing/2014/main" id="{AFED476E-45D2-4EF0-BDEC-D43A8B4BA449}"/>
              </a:ext>
            </a:extLst>
          </p:cNvPr>
          <p:cNvSpPr txBox="1">
            <a:spLocks noChangeArrowheads="1"/>
          </p:cNvSpPr>
          <p:nvPr/>
        </p:nvSpPr>
        <p:spPr bwMode="auto">
          <a:xfrm>
            <a:off x="1600200" y="4648200"/>
            <a:ext cx="2590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800">
                <a:latin typeface="Times New Roman" panose="02020603050405020304" pitchFamily="18" charset="0"/>
              </a:rPr>
              <a:t>Investors and other external stakeholders (ESHs)</a:t>
            </a:r>
          </a:p>
        </p:txBody>
      </p:sp>
      <p:sp>
        <p:nvSpPr>
          <p:cNvPr id="8205" name="Text Box 13">
            <a:extLst>
              <a:ext uri="{FF2B5EF4-FFF2-40B4-BE49-F238E27FC236}">
                <a16:creationId xmlns:a16="http://schemas.microsoft.com/office/drawing/2014/main" id="{041E7FFB-45AA-484B-8FA1-71BF6EEA208B}"/>
              </a:ext>
            </a:extLst>
          </p:cNvPr>
          <p:cNvSpPr txBox="1">
            <a:spLocks noChangeArrowheads="1"/>
          </p:cNvSpPr>
          <p:nvPr/>
        </p:nvSpPr>
        <p:spPr bwMode="auto">
          <a:xfrm>
            <a:off x="4427621" y="3051208"/>
            <a:ext cx="591728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600" dirty="0">
                <a:latin typeface="Times New Roman" panose="02020603050405020304" pitchFamily="18" charset="0"/>
              </a:rPr>
              <a:t>A clearly written business plan helps the employees of a firm operate in sync and move forward in a consistent and purposeful manner.  </a:t>
            </a:r>
          </a:p>
        </p:txBody>
      </p:sp>
      <p:sp>
        <p:nvSpPr>
          <p:cNvPr id="8206" name="Text Box 14">
            <a:extLst>
              <a:ext uri="{FF2B5EF4-FFF2-40B4-BE49-F238E27FC236}">
                <a16:creationId xmlns:a16="http://schemas.microsoft.com/office/drawing/2014/main" id="{C44209E3-56C8-4B81-8ABC-CCBEAB65B04F}"/>
              </a:ext>
            </a:extLst>
          </p:cNvPr>
          <p:cNvSpPr txBox="1">
            <a:spLocks noChangeArrowheads="1"/>
          </p:cNvSpPr>
          <p:nvPr/>
        </p:nvSpPr>
        <p:spPr bwMode="auto">
          <a:xfrm>
            <a:off x="4267200" y="4724400"/>
            <a:ext cx="5943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US" altLang="en-US" sz="2800" dirty="0">
                <a:latin typeface="Times New Roman" panose="02020603050405020304" pitchFamily="18" charset="0"/>
              </a:rPr>
              <a:t>A firm’s business plan must make the case that the firm is a good user of an investor’s funds and for the attention of other stakeholders.  </a:t>
            </a:r>
          </a:p>
        </p:txBody>
      </p:sp>
      <p:sp>
        <p:nvSpPr>
          <p:cNvPr id="8207" name="Slide Number Placeholder 17">
            <a:extLst>
              <a:ext uri="{FF2B5EF4-FFF2-40B4-BE49-F238E27FC236}">
                <a16:creationId xmlns:a16="http://schemas.microsoft.com/office/drawing/2014/main" id="{18BA2690-CD21-4EBE-8DCB-2F3DB9F4B6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5 0f 41</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486695F-C314-421E-8A09-8A65FBF371B7}"/>
              </a:ext>
            </a:extLst>
          </p:cNvPr>
          <p:cNvSpPr>
            <a:spLocks noGrp="1" noChangeArrowheads="1"/>
          </p:cNvSpPr>
          <p:nvPr>
            <p:ph type="title"/>
          </p:nvPr>
        </p:nvSpPr>
        <p:spPr>
          <a:xfrm>
            <a:off x="1981200" y="761231"/>
            <a:ext cx="8229600" cy="685800"/>
          </a:xfrm>
        </p:spPr>
        <p:txBody>
          <a:bodyPr>
            <a:normAutofit fontScale="90000"/>
          </a:bodyPr>
          <a:lstStyle/>
          <a:p>
            <a:pPr eaLnBrk="1" hangingPunct="1"/>
            <a:r>
              <a:rPr lang="en-US" altLang="en-US" sz="3600" dirty="0">
                <a:latin typeface="Times New Roman" panose="02020603050405020304" pitchFamily="18" charset="0"/>
              </a:rPr>
              <a:t>Guidelines for Writing a Business Plan</a:t>
            </a:r>
            <a:br>
              <a:rPr lang="en-US" altLang="en-US" sz="3600" dirty="0">
                <a:latin typeface="Times New Roman" panose="02020603050405020304" pitchFamily="18" charset="0"/>
              </a:rPr>
            </a:br>
            <a:r>
              <a:rPr lang="en-US" altLang="en-US" sz="2000" dirty="0">
                <a:latin typeface="Times New Roman" panose="02020603050405020304" pitchFamily="18" charset="0"/>
              </a:rPr>
              <a:t>1 of 5</a:t>
            </a:r>
          </a:p>
        </p:txBody>
      </p:sp>
      <p:sp>
        <p:nvSpPr>
          <p:cNvPr id="9219" name="Rectangle 3">
            <a:extLst>
              <a:ext uri="{FF2B5EF4-FFF2-40B4-BE49-F238E27FC236}">
                <a16:creationId xmlns:a16="http://schemas.microsoft.com/office/drawing/2014/main" id="{816D078F-B51D-434E-A3B0-9A4178EB767C}"/>
              </a:ext>
            </a:extLst>
          </p:cNvPr>
          <p:cNvSpPr>
            <a:spLocks noGrp="1" noChangeArrowheads="1"/>
          </p:cNvSpPr>
          <p:nvPr>
            <p:ph type="body" idx="1"/>
          </p:nvPr>
        </p:nvSpPr>
        <p:spPr>
          <a:xfrm>
            <a:off x="1600200" y="1219200"/>
            <a:ext cx="8991600" cy="5505450"/>
          </a:xfrm>
        </p:spPr>
        <p:txBody>
          <a:bodyPr>
            <a:normAutofit lnSpcReduction="10000"/>
          </a:bodyPr>
          <a:lstStyle/>
          <a:p>
            <a:pPr algn="just" eaLnBrk="1" hangingPunct="1"/>
            <a:endParaRPr lang="en-US" altLang="en-US" sz="3100" dirty="0">
              <a:latin typeface="Times New Roman" panose="02020603050405020304" pitchFamily="18" charset="0"/>
            </a:endParaRPr>
          </a:p>
          <a:p>
            <a:pPr algn="just" eaLnBrk="1" hangingPunct="1"/>
            <a:r>
              <a:rPr lang="en-US" altLang="en-US" sz="3100" b="1" dirty="0">
                <a:latin typeface="Times New Roman" panose="02020603050405020304" pitchFamily="18" charset="0"/>
              </a:rPr>
              <a:t>Structure of the Business Plan</a:t>
            </a:r>
          </a:p>
          <a:p>
            <a:pPr lvl="1" algn="just" eaLnBrk="1" hangingPunct="1">
              <a:buFont typeface="Wingdings" panose="05000000000000000000" pitchFamily="2" charset="2"/>
              <a:buChar char="§"/>
            </a:pPr>
            <a:r>
              <a:rPr lang="en-US" altLang="en-US" sz="3100" dirty="0">
                <a:latin typeface="Times New Roman" panose="02020603050405020304" pitchFamily="18" charset="0"/>
              </a:rPr>
              <a:t>To make the best impression, a business plan should follow a conventional structure, such as the outline for the business plan shown in the </a:t>
            </a:r>
            <a:r>
              <a:rPr lang="en-US" altLang="en-US" sz="3100" i="1" dirty="0">
                <a:latin typeface="Times New Roman" panose="02020603050405020304" pitchFamily="18" charset="0"/>
              </a:rPr>
              <a:t>pdf on business plan.</a:t>
            </a:r>
          </a:p>
          <a:p>
            <a:pPr lvl="1" algn="just" eaLnBrk="1" hangingPunct="1">
              <a:buFont typeface="Wingdings" panose="05000000000000000000" pitchFamily="2" charset="2"/>
              <a:buChar char="§"/>
            </a:pPr>
            <a:r>
              <a:rPr lang="en-US" altLang="en-US" sz="3100" dirty="0">
                <a:latin typeface="Times New Roman" panose="02020603050405020304" pitchFamily="18" charset="0"/>
              </a:rPr>
              <a:t>Although some entrepreneurs want to demonstrate creativity, departing from the basic structure of the conventional business plan is usually a mistake.  </a:t>
            </a:r>
          </a:p>
          <a:p>
            <a:pPr lvl="1" algn="just" eaLnBrk="1" hangingPunct="1">
              <a:buFont typeface="Wingdings" panose="05000000000000000000" pitchFamily="2" charset="2"/>
              <a:buChar char="§"/>
            </a:pPr>
            <a:r>
              <a:rPr lang="en-US" altLang="en-US" sz="3100" dirty="0">
                <a:latin typeface="Times New Roman" panose="02020603050405020304" pitchFamily="18" charset="0"/>
              </a:rPr>
              <a:t>Typically, investors are busy people and want a plan where they can easily find critical information.</a:t>
            </a:r>
          </a:p>
        </p:txBody>
      </p:sp>
      <p:sp>
        <p:nvSpPr>
          <p:cNvPr id="9220" name="Line 4">
            <a:extLst>
              <a:ext uri="{FF2B5EF4-FFF2-40B4-BE49-F238E27FC236}">
                <a16:creationId xmlns:a16="http://schemas.microsoft.com/office/drawing/2014/main" id="{227DA40F-0425-4773-A2AE-A0BA4C059E43}"/>
              </a:ext>
            </a:extLst>
          </p:cNvPr>
          <p:cNvSpPr>
            <a:spLocks noChangeShapeType="1"/>
          </p:cNvSpPr>
          <p:nvPr/>
        </p:nvSpPr>
        <p:spPr bwMode="auto">
          <a:xfrm>
            <a:off x="1447800" y="1450206"/>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1" name="Slide Number Placeholder 7">
            <a:extLst>
              <a:ext uri="{FF2B5EF4-FFF2-40B4-BE49-F238E27FC236}">
                <a16:creationId xmlns:a16="http://schemas.microsoft.com/office/drawing/2014/main" id="{70F4C80E-79E3-46E8-9F7C-2CED316A80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6 of 41</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C2840A0-CF6B-4DD2-B7D9-0C1342105D5B}"/>
              </a:ext>
            </a:extLst>
          </p:cNvPr>
          <p:cNvSpPr>
            <a:spLocks noGrp="1" noChangeArrowheads="1"/>
          </p:cNvSpPr>
          <p:nvPr>
            <p:ph type="title"/>
          </p:nvPr>
        </p:nvSpPr>
        <p:spPr>
          <a:xfrm>
            <a:off x="1981200" y="567926"/>
            <a:ext cx="8229600" cy="1143000"/>
          </a:xfrm>
        </p:spPr>
        <p:txBody>
          <a:bodyPr/>
          <a:lstStyle/>
          <a:p>
            <a:pPr eaLnBrk="1" hangingPunct="1"/>
            <a:r>
              <a:rPr lang="en-US" altLang="en-US" sz="3600" dirty="0">
                <a:latin typeface="Times New Roman" panose="02020603050405020304" pitchFamily="18" charset="0"/>
              </a:rPr>
              <a:t>Guidelines for Writing a Business Plan</a:t>
            </a:r>
            <a:br>
              <a:rPr lang="en-US" altLang="en-US" sz="3600" dirty="0">
                <a:latin typeface="Times New Roman" panose="02020603050405020304" pitchFamily="18" charset="0"/>
              </a:rPr>
            </a:br>
            <a:r>
              <a:rPr lang="en-US" altLang="en-US" sz="2000" dirty="0">
                <a:latin typeface="Times New Roman" panose="02020603050405020304" pitchFamily="18" charset="0"/>
              </a:rPr>
              <a:t>3 of 5</a:t>
            </a:r>
          </a:p>
        </p:txBody>
      </p:sp>
      <p:sp>
        <p:nvSpPr>
          <p:cNvPr id="10243" name="Rectangle 3">
            <a:extLst>
              <a:ext uri="{FF2B5EF4-FFF2-40B4-BE49-F238E27FC236}">
                <a16:creationId xmlns:a16="http://schemas.microsoft.com/office/drawing/2014/main" id="{C2EC5323-28A0-4774-8DA5-6209E56CF5CE}"/>
              </a:ext>
            </a:extLst>
          </p:cNvPr>
          <p:cNvSpPr>
            <a:spLocks noGrp="1" noChangeArrowheads="1"/>
          </p:cNvSpPr>
          <p:nvPr>
            <p:ph type="body" idx="1"/>
          </p:nvPr>
        </p:nvSpPr>
        <p:spPr>
          <a:xfrm>
            <a:off x="1638300" y="1886554"/>
            <a:ext cx="8915400" cy="4666647"/>
          </a:xfrm>
        </p:spPr>
        <p:txBody>
          <a:bodyPr/>
          <a:lstStyle/>
          <a:p>
            <a:pPr eaLnBrk="1" hangingPunct="1"/>
            <a:r>
              <a:rPr lang="en-US" altLang="en-US" b="1" i="1" dirty="0">
                <a:latin typeface="Times New Roman" panose="02020603050405020304" pitchFamily="18" charset="0"/>
              </a:rPr>
              <a:t>Content of the Business Plan</a:t>
            </a:r>
          </a:p>
          <a:p>
            <a:pPr lvl="1" eaLnBrk="1" hangingPunct="1"/>
            <a:r>
              <a:rPr lang="en-US" altLang="en-US" dirty="0">
                <a:latin typeface="Times New Roman" panose="02020603050405020304" pitchFamily="18" charset="0"/>
              </a:rPr>
              <a:t>The business plan should give clear and concise information on all the important aspects of the proposed venture.  </a:t>
            </a:r>
          </a:p>
          <a:p>
            <a:pPr lvl="1" eaLnBrk="1" hangingPunct="1"/>
            <a:r>
              <a:rPr lang="en-US" altLang="en-US" dirty="0">
                <a:latin typeface="Times New Roman" panose="02020603050405020304" pitchFamily="18" charset="0"/>
              </a:rPr>
              <a:t>It must be long enough to provide sufficient information yet short enough to maintain reader interest.  </a:t>
            </a:r>
          </a:p>
          <a:p>
            <a:pPr lvl="1" eaLnBrk="1" hangingPunct="1"/>
            <a:r>
              <a:rPr lang="en-US" altLang="en-US" dirty="0">
                <a:latin typeface="Times New Roman" panose="02020603050405020304" pitchFamily="18" charset="0"/>
              </a:rPr>
              <a:t>For most plans, 25 to 35 pages is sufficient.</a:t>
            </a:r>
          </a:p>
          <a:p>
            <a:pPr eaLnBrk="1" hangingPunct="1"/>
            <a:r>
              <a:rPr lang="en-US" altLang="en-US" b="1" i="1" dirty="0">
                <a:latin typeface="Times New Roman" panose="02020603050405020304" pitchFamily="18" charset="0"/>
              </a:rPr>
              <a:t>Types of Business Plans</a:t>
            </a:r>
          </a:p>
          <a:p>
            <a:pPr lvl="1" eaLnBrk="1" hangingPunct="1"/>
            <a:r>
              <a:rPr lang="en-US" altLang="en-US" dirty="0">
                <a:latin typeface="Times New Roman" panose="02020603050405020304" pitchFamily="18" charset="0"/>
              </a:rPr>
              <a:t>There are three types of business plans, which are shown on the next slide.</a:t>
            </a:r>
          </a:p>
        </p:txBody>
      </p:sp>
      <p:sp>
        <p:nvSpPr>
          <p:cNvPr id="10244" name="Line 4">
            <a:extLst>
              <a:ext uri="{FF2B5EF4-FFF2-40B4-BE49-F238E27FC236}">
                <a16:creationId xmlns:a16="http://schemas.microsoft.com/office/drawing/2014/main" id="{E49B355A-B86E-49C9-B6F8-0D6D72634900}"/>
              </a:ext>
            </a:extLst>
          </p:cNvPr>
          <p:cNvSpPr>
            <a:spLocks noChangeShapeType="1"/>
          </p:cNvSpPr>
          <p:nvPr/>
        </p:nvSpPr>
        <p:spPr bwMode="auto">
          <a:xfrm>
            <a:off x="1524000" y="1498332"/>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46" name="Slide Number Placeholder 7">
            <a:extLst>
              <a:ext uri="{FF2B5EF4-FFF2-40B4-BE49-F238E27FC236}">
                <a16:creationId xmlns:a16="http://schemas.microsoft.com/office/drawing/2014/main" id="{3F937487-A5CC-4CD0-9244-37F715813B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D2FBF6C2-403D-423B-ABC3-A36736F69042}" type="slidenum">
              <a:rPr lang="en-US" altLang="en-US" sz="1400"/>
              <a:pPr>
                <a:spcBef>
                  <a:spcPct val="0"/>
                </a:spcBef>
                <a:buFontTx/>
                <a:buNone/>
              </a:pPr>
              <a:t>7</a:t>
            </a:fld>
            <a:r>
              <a:rPr lang="en-US" altLang="en-US" sz="1400"/>
              <a:t> of 41</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B04D4E0-3B69-479C-9D6D-CDF2E871F9BC}"/>
              </a:ext>
            </a:extLst>
          </p:cNvPr>
          <p:cNvSpPr>
            <a:spLocks noGrp="1" noChangeArrowheads="1"/>
          </p:cNvSpPr>
          <p:nvPr>
            <p:ph type="title"/>
          </p:nvPr>
        </p:nvSpPr>
        <p:spPr>
          <a:xfrm>
            <a:off x="1512887" y="526983"/>
            <a:ext cx="8931276" cy="1143000"/>
          </a:xfrm>
        </p:spPr>
        <p:txBody>
          <a:bodyPr/>
          <a:lstStyle/>
          <a:p>
            <a:pPr eaLnBrk="1" hangingPunct="1"/>
            <a:r>
              <a:rPr lang="en-US" altLang="en-US" sz="4000" dirty="0">
                <a:latin typeface="Times New Roman" panose="02020603050405020304" pitchFamily="18" charset="0"/>
              </a:rPr>
              <a:t>Guidelines for Writing a Business Plan</a:t>
            </a:r>
            <a:br>
              <a:rPr lang="en-US" altLang="en-US" sz="3600" dirty="0">
                <a:latin typeface="Times New Roman" panose="02020603050405020304" pitchFamily="18" charset="0"/>
              </a:rPr>
            </a:br>
            <a:r>
              <a:rPr lang="en-US" altLang="en-US" sz="2000" dirty="0">
                <a:latin typeface="Times New Roman" panose="02020603050405020304" pitchFamily="18" charset="0"/>
              </a:rPr>
              <a:t>4 of 5</a:t>
            </a:r>
          </a:p>
        </p:txBody>
      </p:sp>
      <p:sp>
        <p:nvSpPr>
          <p:cNvPr id="11267" name="Line 4">
            <a:extLst>
              <a:ext uri="{FF2B5EF4-FFF2-40B4-BE49-F238E27FC236}">
                <a16:creationId xmlns:a16="http://schemas.microsoft.com/office/drawing/2014/main" id="{07E45C17-A0E1-49A6-9966-04C118B8115A}"/>
              </a:ext>
            </a:extLst>
          </p:cNvPr>
          <p:cNvSpPr>
            <a:spLocks noChangeShapeType="1"/>
          </p:cNvSpPr>
          <p:nvPr/>
        </p:nvSpPr>
        <p:spPr bwMode="auto">
          <a:xfrm>
            <a:off x="1512887" y="15240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1268" name="Text Box 7">
            <a:extLst>
              <a:ext uri="{FF2B5EF4-FFF2-40B4-BE49-F238E27FC236}">
                <a16:creationId xmlns:a16="http://schemas.microsoft.com/office/drawing/2014/main" id="{A2A3CF6F-3C53-4F18-B473-A4F03F9F0563}"/>
              </a:ext>
            </a:extLst>
          </p:cNvPr>
          <p:cNvSpPr txBox="1">
            <a:spLocks noChangeArrowheads="1"/>
          </p:cNvSpPr>
          <p:nvPr/>
        </p:nvSpPr>
        <p:spPr bwMode="auto">
          <a:xfrm>
            <a:off x="2667000" y="1524000"/>
            <a:ext cx="67818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75000"/>
              </a:lnSpc>
              <a:spcBef>
                <a:spcPct val="50000"/>
              </a:spcBef>
              <a:buFontTx/>
              <a:buNone/>
            </a:pPr>
            <a:r>
              <a:rPr lang="en-US" altLang="en-US" sz="4400">
                <a:latin typeface="Times New Roman" panose="02020603050405020304" pitchFamily="18" charset="0"/>
              </a:rPr>
              <a:t>Types of Business Plans</a:t>
            </a:r>
          </a:p>
        </p:txBody>
      </p:sp>
      <p:pic>
        <p:nvPicPr>
          <p:cNvPr id="11269" name="Picture 7">
            <a:extLst>
              <a:ext uri="{FF2B5EF4-FFF2-40B4-BE49-F238E27FC236}">
                <a16:creationId xmlns:a16="http://schemas.microsoft.com/office/drawing/2014/main" id="{70355775-4805-40ED-9D30-49FFA4402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1" y="2071688"/>
            <a:ext cx="872331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Slide Number Placeholder 8">
            <a:extLst>
              <a:ext uri="{FF2B5EF4-FFF2-40B4-BE49-F238E27FC236}">
                <a16:creationId xmlns:a16="http://schemas.microsoft.com/office/drawing/2014/main" id="{BC62F754-3598-4BED-A1EE-50F883EAE1DF}"/>
              </a:ext>
            </a:extLst>
          </p:cNvPr>
          <p:cNvSpPr>
            <a:spLocks noGrp="1"/>
          </p:cNvSpPr>
          <p:nvPr>
            <p:ph type="sldNum" sz="quarter" idx="12"/>
          </p:nvPr>
        </p:nvSpPr>
        <p:spPr>
          <a:xfrm>
            <a:off x="8077200" y="6553200"/>
            <a:ext cx="2133600" cy="171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8 of 41</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81B8C7B-8FF8-444C-86C4-F3C3BA125916}"/>
              </a:ext>
            </a:extLst>
          </p:cNvPr>
          <p:cNvSpPr>
            <a:spLocks noGrp="1" noChangeArrowheads="1"/>
          </p:cNvSpPr>
          <p:nvPr>
            <p:ph type="title"/>
          </p:nvPr>
        </p:nvSpPr>
        <p:spPr>
          <a:xfrm>
            <a:off x="1790700" y="612007"/>
            <a:ext cx="8610600" cy="1143000"/>
          </a:xfrm>
        </p:spPr>
        <p:txBody>
          <a:bodyPr/>
          <a:lstStyle/>
          <a:p>
            <a:pPr eaLnBrk="1" hangingPunct="1"/>
            <a:r>
              <a:rPr lang="en-US" altLang="en-US" sz="3600" dirty="0">
                <a:latin typeface="Times New Roman" panose="02020603050405020304" pitchFamily="18" charset="0"/>
              </a:rPr>
              <a:t>Guidelines for Writing a Business Plan</a:t>
            </a:r>
            <a:br>
              <a:rPr lang="en-US" altLang="en-US" sz="3600" dirty="0">
                <a:latin typeface="Times New Roman" panose="02020603050405020304" pitchFamily="18" charset="0"/>
              </a:rPr>
            </a:br>
            <a:r>
              <a:rPr lang="en-US" altLang="en-US" sz="2000" dirty="0">
                <a:latin typeface="Times New Roman" panose="02020603050405020304" pitchFamily="18" charset="0"/>
              </a:rPr>
              <a:t>5 of 5</a:t>
            </a:r>
          </a:p>
        </p:txBody>
      </p:sp>
      <p:sp>
        <p:nvSpPr>
          <p:cNvPr id="12291" name="Rectangle 3">
            <a:extLst>
              <a:ext uri="{FF2B5EF4-FFF2-40B4-BE49-F238E27FC236}">
                <a16:creationId xmlns:a16="http://schemas.microsoft.com/office/drawing/2014/main" id="{0633EBF3-B45B-4C27-8C07-7082441C53AE}"/>
              </a:ext>
            </a:extLst>
          </p:cNvPr>
          <p:cNvSpPr>
            <a:spLocks noGrp="1" noChangeArrowheads="1"/>
          </p:cNvSpPr>
          <p:nvPr>
            <p:ph type="body" idx="1"/>
          </p:nvPr>
        </p:nvSpPr>
        <p:spPr>
          <a:xfrm>
            <a:off x="1600200" y="1828800"/>
            <a:ext cx="8839200" cy="4525964"/>
          </a:xfrm>
        </p:spPr>
        <p:txBody>
          <a:bodyPr>
            <a:normAutofit lnSpcReduction="10000"/>
          </a:bodyPr>
          <a:lstStyle/>
          <a:p>
            <a:pPr eaLnBrk="1" hangingPunct="1"/>
            <a:r>
              <a:rPr lang="en-US" altLang="en-US" sz="4000" b="1" dirty="0">
                <a:latin typeface="Times New Roman" panose="02020603050405020304" pitchFamily="18" charset="0"/>
              </a:rPr>
              <a:t>Recognizing the Elements of the Plan May Change</a:t>
            </a:r>
          </a:p>
          <a:p>
            <a:pPr lvl="1" eaLnBrk="1" hangingPunct="1"/>
            <a:r>
              <a:rPr lang="en-US" altLang="en-US" sz="3600" dirty="0">
                <a:latin typeface="Times New Roman" panose="02020603050405020304" pitchFamily="18" charset="0"/>
              </a:rPr>
              <a:t> </a:t>
            </a:r>
            <a:r>
              <a:rPr lang="en-US" altLang="en-US" sz="4800" dirty="0">
                <a:latin typeface="Times New Roman" panose="02020603050405020304" pitchFamily="18" charset="0"/>
              </a:rPr>
              <a:t>the plan will usually change while being written or used.</a:t>
            </a:r>
          </a:p>
          <a:p>
            <a:pPr lvl="1" eaLnBrk="1" hangingPunct="1"/>
            <a:r>
              <a:rPr lang="en-US" altLang="en-US" sz="4800" dirty="0">
                <a:latin typeface="Times New Roman" panose="02020603050405020304" pitchFamily="18" charset="0"/>
              </a:rPr>
              <a:t>New insights invariably emerge when getting feedback from others.</a:t>
            </a:r>
          </a:p>
        </p:txBody>
      </p:sp>
      <p:sp>
        <p:nvSpPr>
          <p:cNvPr id="12292" name="Line 4">
            <a:extLst>
              <a:ext uri="{FF2B5EF4-FFF2-40B4-BE49-F238E27FC236}">
                <a16:creationId xmlns:a16="http://schemas.microsoft.com/office/drawing/2014/main" id="{3B1C998A-1CB4-4DB4-96B3-3A45994E4D2C}"/>
              </a:ext>
            </a:extLst>
          </p:cNvPr>
          <p:cNvSpPr>
            <a:spLocks noChangeShapeType="1"/>
          </p:cNvSpPr>
          <p:nvPr/>
        </p:nvSpPr>
        <p:spPr bwMode="auto">
          <a:xfrm>
            <a:off x="1524000" y="1681213"/>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 name="Slide Number Placeholder 7">
            <a:extLst>
              <a:ext uri="{FF2B5EF4-FFF2-40B4-BE49-F238E27FC236}">
                <a16:creationId xmlns:a16="http://schemas.microsoft.com/office/drawing/2014/main" id="{A51E62A3-F728-43F6-8BCB-2745A6F5F0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fld id="{F28EC31B-3D7D-4228-B48E-61DE72EC6CFB}" type="slidenum">
              <a:rPr lang="en-US" altLang="en-US" sz="1400"/>
              <a:pPr>
                <a:spcBef>
                  <a:spcPct val="0"/>
                </a:spcBef>
                <a:buFontTx/>
                <a:buNone/>
              </a:pPr>
              <a:t>9</a:t>
            </a:fld>
            <a:r>
              <a:rPr lang="en-US" altLang="en-US" sz="1400"/>
              <a:t> of 41</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KWC light</Template>
  <TotalTime>1481</TotalTime>
  <Words>2680</Words>
  <Application>Microsoft Office PowerPoint</Application>
  <PresentationFormat>Widescreen</PresentationFormat>
  <Paragraphs>326</Paragraphs>
  <Slides>43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Helvetica</vt:lpstr>
      <vt:lpstr>Times New Roman</vt:lpstr>
      <vt:lpstr>Wingdings</vt:lpstr>
      <vt:lpstr>Office Theme</vt:lpstr>
      <vt:lpstr> LECTURE 6 </vt:lpstr>
      <vt:lpstr>Lecture Objectives</vt:lpstr>
      <vt:lpstr>What Is a Business Plan?</vt:lpstr>
      <vt:lpstr>Reasons for writing a business plan</vt:lpstr>
      <vt:lpstr>Who Reads the Business Plan - And What Are They Looking For?</vt:lpstr>
      <vt:lpstr>Guidelines for Writing a Business Plan 1 of 5</vt:lpstr>
      <vt:lpstr>Guidelines for Writing a Business Plan 3 of 5</vt:lpstr>
      <vt:lpstr>Guidelines for Writing a Business Plan 4 of 5</vt:lpstr>
      <vt:lpstr>Guidelines for Writing a Business Plan 5 of 5</vt:lpstr>
      <vt:lpstr>Outline of Business Plan</vt:lpstr>
      <vt:lpstr> Outline of the Business Plan  </vt:lpstr>
      <vt:lpstr>Section 1: Executive Summary 1 of 2</vt:lpstr>
      <vt:lpstr>Section 1: Executive Summary 2 of 2</vt:lpstr>
      <vt:lpstr>Section 2: Industry Analysis 1 of 2</vt:lpstr>
      <vt:lpstr>Section 2: Industry Analysis 2 of 2</vt:lpstr>
      <vt:lpstr>Section 3: Company Description 1 of 2</vt:lpstr>
      <vt:lpstr>Section 3: Company Description 2 of 2</vt:lpstr>
      <vt:lpstr>Section 4: Market Analysis 1 of 2</vt:lpstr>
      <vt:lpstr>Section 4: Market Analysis 2 of 2</vt:lpstr>
      <vt:lpstr>Section 5: The Economics of the Business 1 of 2</vt:lpstr>
      <vt:lpstr>READING ASSIGNMENT Operating leverage and its implications.</vt:lpstr>
      <vt:lpstr>Section 5: The Economics of the Business 2 of 2</vt:lpstr>
      <vt:lpstr>Section 6: Marketing Plan 1 of 2</vt:lpstr>
      <vt:lpstr>Sales process (or cycle).</vt:lpstr>
      <vt:lpstr>Section 6: Marketing Plan 2 of 2</vt:lpstr>
      <vt:lpstr>Section 7: Design and Development Plan 1 of 2</vt:lpstr>
      <vt:lpstr>Section 7: Design and Development Plan 2 of 2</vt:lpstr>
      <vt:lpstr>Section 8: Operations Plan 1 of 2</vt:lpstr>
      <vt:lpstr>Section 8: Operations Plan 2 of 2</vt:lpstr>
      <vt:lpstr>Section 9: Management Team and Company Structure 1 of 2</vt:lpstr>
      <vt:lpstr>Section 9: Management Team and Company Structure 2 of 2</vt:lpstr>
      <vt:lpstr>Section 10: Overall Schedule 1 of 2</vt:lpstr>
      <vt:lpstr>Section 10: Overall Schedule 2 of 2</vt:lpstr>
      <vt:lpstr>Section 11: Financial Projections 1 of 2</vt:lpstr>
      <vt:lpstr>Section 11: Financial Projections 2 of 2</vt:lpstr>
      <vt:lpstr>Section 12: Appendices</vt:lpstr>
      <vt:lpstr>Presenting the Business Plan to Investors 1 of 2</vt:lpstr>
      <vt:lpstr>Presenting the Business Plan to Investors 2 of 2</vt:lpstr>
      <vt:lpstr>PowerPoint Presentation</vt:lpstr>
      <vt:lpstr>PowerPoint Presentation</vt:lpstr>
      <vt:lpstr>PowerPoint Presentation</vt:lpstr>
      <vt:lpstr> ANY QUESTION?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Charlotte Adjanor-Doku</cp:lastModifiedBy>
  <cp:revision>159</cp:revision>
  <dcterms:created xsi:type="dcterms:W3CDTF">2023-07-24T13:47:17Z</dcterms:created>
  <dcterms:modified xsi:type="dcterms:W3CDTF">2025-06-10T09:51:05Z</dcterms:modified>
</cp:coreProperties>
</file>